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Open Sans Extra Bold" panose="020B0906030804020204" pitchFamily="34" charset="0"/>
      <p:regular r:id="rId17"/>
      <p:bold r:id="rId18"/>
    </p:embeddedFont>
    <p:embeddedFont>
      <p:font typeface="Poppins" pitchFamily="2" charset="77"/>
      <p:regular r:id="rId19"/>
      <p:bold r:id="rId20"/>
      <p:italic r:id="rId21"/>
      <p:boldItalic r:id="rId22"/>
    </p:embeddedFont>
    <p:embeddedFont>
      <p:font typeface="Poppins Bold" pitchFamily="2" charset="77"/>
      <p:regular r:id="rId23"/>
      <p:bold r:id="rId24"/>
    </p:embeddedFont>
    <p:embeddedFont>
      <p:font typeface="Poppins Bold Italics" pitchFamily="2" charset="77"/>
      <p:regular r:id="rId25"/>
      <p:bold r:id="rId26"/>
      <p:italic r:id="rId27"/>
      <p:boldItalic r:id="rId28"/>
    </p:embeddedFont>
    <p:embeddedFont>
      <p:font typeface="Poppins Semi-Bold" pitchFamily="2" charset="77"/>
      <p:regular r:id="rId29"/>
      <p:bold r:id="rId30"/>
    </p:embeddedFont>
    <p:embeddedFont>
      <p:font typeface="Poppins Ultra-Bold" pitchFamily="2" charset="77"/>
      <p:regular r:id="rId31"/>
      <p:bold r:id="rId32"/>
    </p:embeddedFont>
    <p:embeddedFont>
      <p:font typeface="Poppins Ultra-Bold Italics" pitchFamily="2" charset="77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46" autoAdjust="0"/>
    <p:restoredTop sz="97059" autoAdjust="0"/>
  </p:normalViewPr>
  <p:slideViewPr>
    <p:cSldViewPr>
      <p:cViewPr varScale="1">
        <p:scale>
          <a:sx n="105" d="100"/>
          <a:sy n="105" d="100"/>
        </p:scale>
        <p:origin x="312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9" Type="http://schemas.openxmlformats.org/officeDocument/2006/relationships/theme" Target="theme/theme1.xml"/><Relationship Id="rId21" Type="http://schemas.openxmlformats.org/officeDocument/2006/relationships/font" Target="fonts/font9.fntdata"/><Relationship Id="rId34" Type="http://schemas.openxmlformats.org/officeDocument/2006/relationships/font" Target="fonts/font2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font" Target="fonts/font24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font" Target="fonts/font2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.svg"/><Relationship Id="rId5" Type="http://schemas.openxmlformats.org/officeDocument/2006/relationships/image" Target="../media/image24.svg"/><Relationship Id="rId10" Type="http://schemas.openxmlformats.org/officeDocument/2006/relationships/image" Target="../media/image4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sv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sv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8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1" cy="10287000"/>
          </a:xfrm>
          <a:custGeom>
            <a:avLst/>
            <a:gdLst/>
            <a:ahLst/>
            <a:cxnLst/>
            <a:rect l="l" t="t" r="r" b="b"/>
            <a:pathLst>
              <a:path w="18409108" h="12242057">
                <a:moveTo>
                  <a:pt x="0" y="0"/>
                </a:moveTo>
                <a:lnTo>
                  <a:pt x="18409108" y="0"/>
                </a:lnTo>
                <a:lnTo>
                  <a:pt x="18409108" y="12242057"/>
                </a:lnTo>
                <a:lnTo>
                  <a:pt x="0" y="122420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1845831" y="-1845831"/>
            <a:ext cx="10287000" cy="13978662"/>
          </a:xfrm>
          <a:custGeom>
            <a:avLst/>
            <a:gdLst/>
            <a:ahLst/>
            <a:cxnLst/>
            <a:rect l="l" t="t" r="r" b="b"/>
            <a:pathLst>
              <a:path w="12571376" h="13978662">
                <a:moveTo>
                  <a:pt x="0" y="0"/>
                </a:moveTo>
                <a:lnTo>
                  <a:pt x="12571376" y="0"/>
                </a:lnTo>
                <a:lnTo>
                  <a:pt x="12571376" y="13978662"/>
                </a:lnTo>
                <a:lnTo>
                  <a:pt x="0" y="139786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8054" t="-71303" r="-42425"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9189279" y="5035369"/>
            <a:ext cx="7925404" cy="7925404"/>
          </a:xfrm>
          <a:custGeom>
            <a:avLst/>
            <a:gdLst/>
            <a:ahLst/>
            <a:cxnLst/>
            <a:rect l="l" t="t" r="r" b="b"/>
            <a:pathLst>
              <a:path w="7925404" h="7925404">
                <a:moveTo>
                  <a:pt x="0" y="7925404"/>
                </a:moveTo>
                <a:lnTo>
                  <a:pt x="7925405" y="7925404"/>
                </a:lnTo>
                <a:lnTo>
                  <a:pt x="7925405" y="0"/>
                </a:lnTo>
                <a:lnTo>
                  <a:pt x="0" y="0"/>
                </a:lnTo>
                <a:lnTo>
                  <a:pt x="0" y="7925404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89279" y="1215924"/>
            <a:ext cx="7925404" cy="7925404"/>
          </a:xfrm>
          <a:custGeom>
            <a:avLst/>
            <a:gdLst/>
            <a:ahLst/>
            <a:cxnLst/>
            <a:rect l="l" t="t" r="r" b="b"/>
            <a:pathLst>
              <a:path w="7925404" h="7925404">
                <a:moveTo>
                  <a:pt x="0" y="0"/>
                </a:moveTo>
                <a:lnTo>
                  <a:pt x="7925405" y="0"/>
                </a:lnTo>
                <a:lnTo>
                  <a:pt x="7925405" y="7925405"/>
                </a:lnTo>
                <a:lnTo>
                  <a:pt x="0" y="79254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91229" y="-2444512"/>
            <a:ext cx="7925404" cy="7925404"/>
          </a:xfrm>
          <a:custGeom>
            <a:avLst/>
            <a:gdLst/>
            <a:ahLst/>
            <a:cxnLst/>
            <a:rect l="l" t="t" r="r" b="b"/>
            <a:pathLst>
              <a:path w="7925404" h="7925404">
                <a:moveTo>
                  <a:pt x="0" y="0"/>
                </a:moveTo>
                <a:lnTo>
                  <a:pt x="7925405" y="0"/>
                </a:lnTo>
                <a:lnTo>
                  <a:pt x="7925405" y="7925404"/>
                </a:lnTo>
                <a:lnTo>
                  <a:pt x="0" y="79254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870928" y="8121587"/>
            <a:ext cx="1823236" cy="960487"/>
            <a:chOff x="0" y="0"/>
            <a:chExt cx="480194" cy="2529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0194" cy="252968"/>
            </a:xfrm>
            <a:custGeom>
              <a:avLst/>
              <a:gdLst/>
              <a:ahLst/>
              <a:cxnLst/>
              <a:rect l="l" t="t" r="r" b="b"/>
              <a:pathLst>
                <a:path w="480194" h="252968">
                  <a:moveTo>
                    <a:pt x="126484" y="0"/>
                  </a:moveTo>
                  <a:lnTo>
                    <a:pt x="353710" y="0"/>
                  </a:lnTo>
                  <a:cubicBezTo>
                    <a:pt x="387256" y="0"/>
                    <a:pt x="419427" y="13326"/>
                    <a:pt x="443148" y="37046"/>
                  </a:cubicBezTo>
                  <a:cubicBezTo>
                    <a:pt x="466868" y="60767"/>
                    <a:pt x="480194" y="92938"/>
                    <a:pt x="480194" y="126484"/>
                  </a:cubicBezTo>
                  <a:lnTo>
                    <a:pt x="480194" y="126484"/>
                  </a:lnTo>
                  <a:cubicBezTo>
                    <a:pt x="480194" y="160030"/>
                    <a:pt x="466868" y="192201"/>
                    <a:pt x="443148" y="215922"/>
                  </a:cubicBezTo>
                  <a:cubicBezTo>
                    <a:pt x="419427" y="239642"/>
                    <a:pt x="387256" y="252968"/>
                    <a:pt x="353710" y="252968"/>
                  </a:cubicBezTo>
                  <a:lnTo>
                    <a:pt x="126484" y="252968"/>
                  </a:lnTo>
                  <a:cubicBezTo>
                    <a:pt x="92938" y="252968"/>
                    <a:pt x="60767" y="239642"/>
                    <a:pt x="37046" y="215922"/>
                  </a:cubicBezTo>
                  <a:cubicBezTo>
                    <a:pt x="13326" y="192201"/>
                    <a:pt x="0" y="160030"/>
                    <a:pt x="0" y="126484"/>
                  </a:cubicBezTo>
                  <a:lnTo>
                    <a:pt x="0" y="126484"/>
                  </a:lnTo>
                  <a:cubicBezTo>
                    <a:pt x="0" y="92938"/>
                    <a:pt x="13326" y="60767"/>
                    <a:pt x="37046" y="37046"/>
                  </a:cubicBezTo>
                  <a:cubicBezTo>
                    <a:pt x="60767" y="13326"/>
                    <a:pt x="92938" y="0"/>
                    <a:pt x="12648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80194" cy="291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289151" y="8320597"/>
            <a:ext cx="986790" cy="443158"/>
          </a:xfrm>
          <a:custGeom>
            <a:avLst/>
            <a:gdLst/>
            <a:ahLst/>
            <a:cxnLst/>
            <a:rect l="l" t="t" r="r" b="b"/>
            <a:pathLst>
              <a:path w="986790" h="443158">
                <a:moveTo>
                  <a:pt x="0" y="0"/>
                </a:moveTo>
                <a:lnTo>
                  <a:pt x="986790" y="0"/>
                </a:lnTo>
                <a:lnTo>
                  <a:pt x="986790" y="443158"/>
                </a:lnTo>
                <a:lnTo>
                  <a:pt x="0" y="4431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686865" y="2320643"/>
            <a:ext cx="8348495" cy="5102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 spc="-187">
                <a:solidFill>
                  <a:srgbClr val="FFFFFF"/>
                </a:solidFill>
                <a:latin typeface="Poppins Ultra-Bold"/>
              </a:rPr>
              <a:t>INSTALAÇÕES ELÉTRICAS PARA</a:t>
            </a:r>
          </a:p>
          <a:p>
            <a:pPr algn="l">
              <a:lnSpc>
                <a:spcPts val="7700"/>
              </a:lnSpc>
            </a:pPr>
            <a:r>
              <a:rPr lang="en-US" sz="7000" spc="-175">
                <a:solidFill>
                  <a:srgbClr val="FFFFFF"/>
                </a:solidFill>
                <a:latin typeface="Poppins Ultra-Bold"/>
              </a:rPr>
              <a:t>PONTO DE CARREGAMENTO PARA VE</a:t>
            </a:r>
          </a:p>
        </p:txBody>
      </p:sp>
      <p:sp>
        <p:nvSpPr>
          <p:cNvPr id="12" name="Freeform 12"/>
          <p:cNvSpPr/>
          <p:nvPr/>
        </p:nvSpPr>
        <p:spPr>
          <a:xfrm>
            <a:off x="413650" y="-37183"/>
            <a:ext cx="3751002" cy="2652223"/>
          </a:xfrm>
          <a:custGeom>
            <a:avLst/>
            <a:gdLst/>
            <a:ahLst/>
            <a:cxnLst/>
            <a:rect l="l" t="t" r="r" b="b"/>
            <a:pathLst>
              <a:path w="3751002" h="2652223">
                <a:moveTo>
                  <a:pt x="0" y="0"/>
                </a:moveTo>
                <a:lnTo>
                  <a:pt x="3751002" y="0"/>
                </a:lnTo>
                <a:lnTo>
                  <a:pt x="3751002" y="2652223"/>
                </a:lnTo>
                <a:lnTo>
                  <a:pt x="0" y="26522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8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9917903" y="-896720"/>
            <a:ext cx="12080440" cy="12080440"/>
          </a:xfrm>
          <a:custGeom>
            <a:avLst/>
            <a:gdLst/>
            <a:ahLst/>
            <a:cxnLst/>
            <a:rect l="l" t="t" r="r" b="b"/>
            <a:pathLst>
              <a:path w="12080440" h="12080440">
                <a:moveTo>
                  <a:pt x="0" y="0"/>
                </a:moveTo>
                <a:lnTo>
                  <a:pt x="12080440" y="0"/>
                </a:lnTo>
                <a:lnTo>
                  <a:pt x="12080440" y="12080440"/>
                </a:lnTo>
                <a:lnTo>
                  <a:pt x="0" y="12080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18414" y="2209241"/>
            <a:ext cx="13088552" cy="115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60"/>
              </a:lnSpc>
            </a:pPr>
            <a:r>
              <a:rPr lang="en-US" sz="7600" spc="-190">
                <a:solidFill>
                  <a:srgbClr val="FFFFFF"/>
                </a:solidFill>
                <a:latin typeface="Poppins Bold"/>
              </a:rPr>
              <a:t>Proposta </a:t>
            </a:r>
            <a:r>
              <a:rPr lang="en-US" sz="7600" spc="-190">
                <a:solidFill>
                  <a:srgbClr val="B2C829"/>
                </a:solidFill>
                <a:latin typeface="Poppins Bold"/>
              </a:rPr>
              <a:t>ICON</a:t>
            </a:r>
            <a:r>
              <a:rPr lang="en-US" sz="7600" spc="-190">
                <a:solidFill>
                  <a:srgbClr val="FFFFFF"/>
                </a:solidFill>
                <a:latin typeface="Poppins Bold"/>
              </a:rPr>
              <a:t> instalações </a:t>
            </a:r>
          </a:p>
        </p:txBody>
      </p:sp>
      <p:sp>
        <p:nvSpPr>
          <p:cNvPr id="4" name="AutoShape 4"/>
          <p:cNvSpPr/>
          <p:nvPr/>
        </p:nvSpPr>
        <p:spPr>
          <a:xfrm>
            <a:off x="1028700" y="3841627"/>
            <a:ext cx="16153254" cy="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1343425" y="4241272"/>
            <a:ext cx="15838529" cy="4620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FFFFFF"/>
                </a:solidFill>
                <a:latin typeface="Poppins Bold"/>
              </a:rPr>
              <a:t>Oferecer serviços de consultoria em projetos de viabilização técnica para a instalação de pontos de recarga em estabelecimentos comerciais e residenciais, através de equipe multidisciplinar e qualificada, composta por Engenheiros Civis e Engenheiro Elétrico/Eletrônico credenciados pelo CREA seguindo as normas brasileira de instalações elétricas de baixa tensão (ABNT NBR) e da construção Civil.</a:t>
            </a:r>
          </a:p>
        </p:txBody>
      </p:sp>
      <p:sp>
        <p:nvSpPr>
          <p:cNvPr id="6" name="Freeform 6"/>
          <p:cNvSpPr/>
          <p:nvPr/>
        </p:nvSpPr>
        <p:spPr>
          <a:xfrm>
            <a:off x="413650" y="-37183"/>
            <a:ext cx="3751002" cy="2652223"/>
          </a:xfrm>
          <a:custGeom>
            <a:avLst/>
            <a:gdLst/>
            <a:ahLst/>
            <a:cxnLst/>
            <a:rect l="l" t="t" r="r" b="b"/>
            <a:pathLst>
              <a:path w="3751002" h="2652223">
                <a:moveTo>
                  <a:pt x="0" y="0"/>
                </a:moveTo>
                <a:lnTo>
                  <a:pt x="3751002" y="0"/>
                </a:lnTo>
                <a:lnTo>
                  <a:pt x="3751002" y="2652223"/>
                </a:lnTo>
                <a:lnTo>
                  <a:pt x="0" y="26522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8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39612" y="3123536"/>
            <a:ext cx="7000449" cy="4181097"/>
            <a:chOff x="0" y="0"/>
            <a:chExt cx="9333932" cy="5574796"/>
          </a:xfrm>
        </p:grpSpPr>
        <p:sp>
          <p:nvSpPr>
            <p:cNvPr id="3" name="Freeform 3"/>
            <p:cNvSpPr/>
            <p:nvPr/>
          </p:nvSpPr>
          <p:spPr>
            <a:xfrm>
              <a:off x="0" y="1521080"/>
              <a:ext cx="1013089" cy="1013089"/>
            </a:xfrm>
            <a:custGeom>
              <a:avLst/>
              <a:gdLst/>
              <a:ahLst/>
              <a:cxnLst/>
              <a:rect l="l" t="t" r="r" b="b"/>
              <a:pathLst>
                <a:path w="1013089" h="1013089">
                  <a:moveTo>
                    <a:pt x="0" y="0"/>
                  </a:moveTo>
                  <a:lnTo>
                    <a:pt x="1013089" y="0"/>
                  </a:lnTo>
                  <a:lnTo>
                    <a:pt x="1013089" y="1013089"/>
                  </a:lnTo>
                  <a:lnTo>
                    <a:pt x="0" y="10130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30416" y="4592123"/>
              <a:ext cx="982673" cy="982673"/>
            </a:xfrm>
            <a:custGeom>
              <a:avLst/>
              <a:gdLst/>
              <a:ahLst/>
              <a:cxnLst/>
              <a:rect l="l" t="t" r="r" b="b"/>
              <a:pathLst>
                <a:path w="982673" h="982673">
                  <a:moveTo>
                    <a:pt x="0" y="0"/>
                  </a:moveTo>
                  <a:lnTo>
                    <a:pt x="982673" y="0"/>
                  </a:lnTo>
                  <a:lnTo>
                    <a:pt x="982673" y="982673"/>
                  </a:lnTo>
                  <a:lnTo>
                    <a:pt x="0" y="982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0416" y="3165825"/>
              <a:ext cx="982673" cy="755765"/>
            </a:xfrm>
            <a:custGeom>
              <a:avLst/>
              <a:gdLst/>
              <a:ahLst/>
              <a:cxnLst/>
              <a:rect l="l" t="t" r="r" b="b"/>
              <a:pathLst>
                <a:path w="982673" h="755765">
                  <a:moveTo>
                    <a:pt x="0" y="0"/>
                  </a:moveTo>
                  <a:lnTo>
                    <a:pt x="982673" y="0"/>
                  </a:lnTo>
                  <a:lnTo>
                    <a:pt x="982673" y="755765"/>
                  </a:lnTo>
                  <a:lnTo>
                    <a:pt x="0" y="755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03585" y="0"/>
              <a:ext cx="805919" cy="1000577"/>
            </a:xfrm>
            <a:custGeom>
              <a:avLst/>
              <a:gdLst/>
              <a:ahLst/>
              <a:cxnLst/>
              <a:rect l="l" t="t" r="r" b="b"/>
              <a:pathLst>
                <a:path w="805919" h="1000577">
                  <a:moveTo>
                    <a:pt x="0" y="0"/>
                  </a:moveTo>
                  <a:lnTo>
                    <a:pt x="805919" y="0"/>
                  </a:lnTo>
                  <a:lnTo>
                    <a:pt x="805919" y="1000577"/>
                  </a:lnTo>
                  <a:lnTo>
                    <a:pt x="0" y="1000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579889" y="86870"/>
              <a:ext cx="4898791" cy="13446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00"/>
                </a:lnSpc>
              </a:pPr>
              <a:r>
                <a:rPr lang="en-US" sz="2857">
                  <a:solidFill>
                    <a:srgbClr val="FFFFFF">
                      <a:alpha val="64706"/>
                    </a:srgbClr>
                  </a:solidFill>
                  <a:latin typeface="Poppins"/>
                </a:rPr>
                <a:t>@iconprojetoseinstalacoes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579889" y="1586938"/>
              <a:ext cx="7754043" cy="7130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47"/>
                </a:lnSpc>
              </a:pPr>
              <a:r>
                <a:rPr lang="en-US" sz="3105">
                  <a:solidFill>
                    <a:srgbClr val="FFFFFF">
                      <a:alpha val="64706"/>
                    </a:srgbClr>
                  </a:solidFill>
                  <a:latin typeface="Poppins"/>
                </a:rPr>
                <a:t>www.iconconsultoria.com.br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579889" y="3096531"/>
              <a:ext cx="7754043" cy="640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60"/>
                </a:lnSpc>
              </a:pPr>
              <a:r>
                <a:rPr lang="en-US" sz="2757">
                  <a:solidFill>
                    <a:srgbClr val="FFFFFF">
                      <a:alpha val="64706"/>
                    </a:srgbClr>
                  </a:solidFill>
                  <a:latin typeface="Poppins"/>
                </a:rPr>
                <a:t>marcio@iconconsultoria.com.br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579889" y="4661330"/>
              <a:ext cx="5280168" cy="7130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47"/>
                </a:lnSpc>
              </a:pPr>
              <a:r>
                <a:rPr lang="en-US" sz="3105">
                  <a:solidFill>
                    <a:srgbClr val="FFFFFF">
                      <a:alpha val="64706"/>
                    </a:srgbClr>
                  </a:solidFill>
                  <a:latin typeface="Poppins"/>
                </a:rPr>
                <a:t>(21) 99626-9662</a:t>
              </a:r>
            </a:p>
          </p:txBody>
        </p:sp>
      </p:grpSp>
      <p:sp>
        <p:nvSpPr>
          <p:cNvPr id="11" name="Freeform 11"/>
          <p:cNvSpPr/>
          <p:nvPr/>
        </p:nvSpPr>
        <p:spPr>
          <a:xfrm rot="5400000">
            <a:off x="-2749564" y="-1829355"/>
            <a:ext cx="14446133" cy="14446133"/>
          </a:xfrm>
          <a:custGeom>
            <a:avLst/>
            <a:gdLst/>
            <a:ahLst/>
            <a:cxnLst/>
            <a:rect l="l" t="t" r="r" b="b"/>
            <a:pathLst>
              <a:path w="14446133" h="14446133">
                <a:moveTo>
                  <a:pt x="0" y="0"/>
                </a:moveTo>
                <a:lnTo>
                  <a:pt x="14446132" y="0"/>
                </a:lnTo>
                <a:lnTo>
                  <a:pt x="14446132" y="14446132"/>
                </a:lnTo>
                <a:lnTo>
                  <a:pt x="0" y="144461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5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844398">
            <a:off x="14670620" y="-794058"/>
            <a:ext cx="5177359" cy="5177359"/>
          </a:xfrm>
          <a:custGeom>
            <a:avLst/>
            <a:gdLst/>
            <a:ahLst/>
            <a:cxnLst/>
            <a:rect l="l" t="t" r="r" b="b"/>
            <a:pathLst>
              <a:path w="5177359" h="5177359">
                <a:moveTo>
                  <a:pt x="0" y="0"/>
                </a:moveTo>
                <a:lnTo>
                  <a:pt x="5177360" y="0"/>
                </a:lnTo>
                <a:lnTo>
                  <a:pt x="5177360" y="5177360"/>
                </a:lnTo>
                <a:lnTo>
                  <a:pt x="0" y="51773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5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83505" y="3808730"/>
            <a:ext cx="7363963" cy="2669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20"/>
              </a:lnSpc>
            </a:pPr>
            <a:r>
              <a:rPr lang="en-US" sz="9200" spc="-230">
                <a:solidFill>
                  <a:srgbClr val="FFFFFF"/>
                </a:solidFill>
                <a:latin typeface="Poppins Ultra-Bold"/>
              </a:rPr>
              <a:t>Entre</a:t>
            </a:r>
          </a:p>
          <a:p>
            <a:pPr algn="l">
              <a:lnSpc>
                <a:spcPts val="10120"/>
              </a:lnSpc>
            </a:pPr>
            <a:r>
              <a:rPr lang="en-US" sz="9200" spc="-230">
                <a:solidFill>
                  <a:srgbClr val="FFFFFF"/>
                </a:solidFill>
                <a:latin typeface="Poppins Ultra-Bold"/>
              </a:rPr>
              <a:t>em Contato</a:t>
            </a:r>
            <a:r>
              <a:rPr lang="en-US" sz="9200" spc="-230">
                <a:solidFill>
                  <a:srgbClr val="B2C829"/>
                </a:solidFill>
                <a:latin typeface="Poppins Ultra-Bold"/>
              </a:rPr>
              <a:t>.</a:t>
            </a:r>
          </a:p>
        </p:txBody>
      </p:sp>
      <p:sp>
        <p:nvSpPr>
          <p:cNvPr id="14" name="Freeform 14"/>
          <p:cNvSpPr/>
          <p:nvPr/>
        </p:nvSpPr>
        <p:spPr>
          <a:xfrm>
            <a:off x="413650" y="-37183"/>
            <a:ext cx="3751002" cy="2652223"/>
          </a:xfrm>
          <a:custGeom>
            <a:avLst/>
            <a:gdLst/>
            <a:ahLst/>
            <a:cxnLst/>
            <a:rect l="l" t="t" r="r" b="b"/>
            <a:pathLst>
              <a:path w="3751002" h="2652223">
                <a:moveTo>
                  <a:pt x="0" y="0"/>
                </a:moveTo>
                <a:lnTo>
                  <a:pt x="3751002" y="0"/>
                </a:lnTo>
                <a:lnTo>
                  <a:pt x="3751002" y="2652223"/>
                </a:lnTo>
                <a:lnTo>
                  <a:pt x="0" y="265222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8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238250"/>
          </a:xfrm>
          <a:custGeom>
            <a:avLst/>
            <a:gdLst/>
            <a:ahLst/>
            <a:cxnLst/>
            <a:rect l="l" t="t" r="r" b="b"/>
            <a:pathLst>
              <a:path w="18514978" h="12312460">
                <a:moveTo>
                  <a:pt x="0" y="0"/>
                </a:moveTo>
                <a:lnTo>
                  <a:pt x="18514978" y="0"/>
                </a:lnTo>
                <a:lnTo>
                  <a:pt x="18514978" y="12312461"/>
                </a:lnTo>
                <a:lnTo>
                  <a:pt x="0" y="123124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31538" y="5143500"/>
            <a:ext cx="5707176" cy="5707176"/>
          </a:xfrm>
          <a:custGeom>
            <a:avLst/>
            <a:gdLst/>
            <a:ahLst/>
            <a:cxnLst/>
            <a:rect l="l" t="t" r="r" b="b"/>
            <a:pathLst>
              <a:path w="5707176" h="5707176">
                <a:moveTo>
                  <a:pt x="0" y="0"/>
                </a:moveTo>
                <a:lnTo>
                  <a:pt x="5707176" y="0"/>
                </a:lnTo>
                <a:lnTo>
                  <a:pt x="5707176" y="5707176"/>
                </a:lnTo>
                <a:lnTo>
                  <a:pt x="0" y="5707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976321" y="1149784"/>
            <a:ext cx="5950257" cy="1194737"/>
            <a:chOff x="0" y="0"/>
            <a:chExt cx="1462664" cy="2936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2664" cy="293685"/>
            </a:xfrm>
            <a:custGeom>
              <a:avLst/>
              <a:gdLst/>
              <a:ahLst/>
              <a:cxnLst/>
              <a:rect l="l" t="t" r="r" b="b"/>
              <a:pathLst>
                <a:path w="1462664" h="293685">
                  <a:moveTo>
                    <a:pt x="66356" y="0"/>
                  </a:moveTo>
                  <a:lnTo>
                    <a:pt x="1396308" y="0"/>
                  </a:lnTo>
                  <a:cubicBezTo>
                    <a:pt x="1413907" y="0"/>
                    <a:pt x="1430785" y="6991"/>
                    <a:pt x="1443229" y="19435"/>
                  </a:cubicBezTo>
                  <a:cubicBezTo>
                    <a:pt x="1455673" y="31880"/>
                    <a:pt x="1462664" y="48758"/>
                    <a:pt x="1462664" y="66356"/>
                  </a:cubicBezTo>
                  <a:lnTo>
                    <a:pt x="1462664" y="227328"/>
                  </a:lnTo>
                  <a:cubicBezTo>
                    <a:pt x="1462664" y="244927"/>
                    <a:pt x="1455673" y="261805"/>
                    <a:pt x="1443229" y="274249"/>
                  </a:cubicBezTo>
                  <a:cubicBezTo>
                    <a:pt x="1430785" y="286693"/>
                    <a:pt x="1413907" y="293685"/>
                    <a:pt x="1396308" y="293685"/>
                  </a:cubicBezTo>
                  <a:lnTo>
                    <a:pt x="66356" y="293685"/>
                  </a:lnTo>
                  <a:cubicBezTo>
                    <a:pt x="48758" y="293685"/>
                    <a:pt x="31880" y="286693"/>
                    <a:pt x="19435" y="274249"/>
                  </a:cubicBezTo>
                  <a:cubicBezTo>
                    <a:pt x="6991" y="261805"/>
                    <a:pt x="0" y="244927"/>
                    <a:pt x="0" y="227328"/>
                  </a:cubicBezTo>
                  <a:lnTo>
                    <a:pt x="0" y="66356"/>
                  </a:lnTo>
                  <a:cubicBezTo>
                    <a:pt x="0" y="48758"/>
                    <a:pt x="6991" y="31880"/>
                    <a:pt x="19435" y="19435"/>
                  </a:cubicBezTo>
                  <a:cubicBezTo>
                    <a:pt x="31880" y="6991"/>
                    <a:pt x="48758" y="0"/>
                    <a:pt x="66356" y="0"/>
                  </a:cubicBezTo>
                  <a:close/>
                </a:path>
              </a:pathLst>
            </a:custGeom>
            <a:solidFill>
              <a:srgbClr val="656870">
                <a:alpha val="44706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462664" cy="331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031538" y="1232482"/>
            <a:ext cx="5707176" cy="5707176"/>
          </a:xfrm>
          <a:custGeom>
            <a:avLst/>
            <a:gdLst/>
            <a:ahLst/>
            <a:cxnLst/>
            <a:rect l="l" t="t" r="r" b="b"/>
            <a:pathLst>
              <a:path w="5707176" h="5707176">
                <a:moveTo>
                  <a:pt x="0" y="0"/>
                </a:moveTo>
                <a:lnTo>
                  <a:pt x="5707176" y="0"/>
                </a:lnTo>
                <a:lnTo>
                  <a:pt x="5707176" y="5707176"/>
                </a:lnTo>
                <a:lnTo>
                  <a:pt x="0" y="5707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926579" y="-2797428"/>
            <a:ext cx="5707176" cy="5707176"/>
          </a:xfrm>
          <a:custGeom>
            <a:avLst/>
            <a:gdLst/>
            <a:ahLst/>
            <a:cxnLst/>
            <a:rect l="l" t="t" r="r" b="b"/>
            <a:pathLst>
              <a:path w="5707176" h="5707176">
                <a:moveTo>
                  <a:pt x="0" y="0"/>
                </a:moveTo>
                <a:lnTo>
                  <a:pt x="5707176" y="0"/>
                </a:lnTo>
                <a:lnTo>
                  <a:pt x="5707176" y="5707177"/>
                </a:lnTo>
                <a:lnTo>
                  <a:pt x="0" y="57071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13650" y="-37183"/>
            <a:ext cx="3751002" cy="2652223"/>
          </a:xfrm>
          <a:custGeom>
            <a:avLst/>
            <a:gdLst/>
            <a:ahLst/>
            <a:cxnLst/>
            <a:rect l="l" t="t" r="r" b="b"/>
            <a:pathLst>
              <a:path w="3751002" h="2652223">
                <a:moveTo>
                  <a:pt x="0" y="0"/>
                </a:moveTo>
                <a:lnTo>
                  <a:pt x="3751002" y="0"/>
                </a:lnTo>
                <a:lnTo>
                  <a:pt x="3751002" y="2652223"/>
                </a:lnTo>
                <a:lnTo>
                  <a:pt x="0" y="26522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54245" y="3069440"/>
            <a:ext cx="16979510" cy="6821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0"/>
              </a:lnSpc>
            </a:pPr>
            <a:r>
              <a:rPr lang="en-US" sz="2950">
                <a:solidFill>
                  <a:srgbClr val="FFFFFF"/>
                </a:solidFill>
                <a:latin typeface="Poppins Bold"/>
              </a:rPr>
              <a:t>A Icon – Instalações é extensão da Icon – Interseção Consultoria ltda fundada há mais de 27 anos. </a:t>
            </a:r>
          </a:p>
          <a:p>
            <a:pPr algn="ctr">
              <a:lnSpc>
                <a:spcPts val="4130"/>
              </a:lnSpc>
            </a:pPr>
            <a:endParaRPr lang="en-US" sz="2950">
              <a:solidFill>
                <a:srgbClr val="FFFFFF"/>
              </a:solidFill>
              <a:latin typeface="Poppins Bold"/>
            </a:endParaRPr>
          </a:p>
          <a:p>
            <a:pPr algn="ctr">
              <a:lnSpc>
                <a:spcPts val="4130"/>
              </a:lnSpc>
            </a:pPr>
            <a:r>
              <a:rPr lang="en-US" sz="2950">
                <a:solidFill>
                  <a:srgbClr val="FFFFFF"/>
                </a:solidFill>
                <a:latin typeface="Poppins Bold"/>
              </a:rPr>
              <a:t>Engenheiro Eletricista / Segurança do Trabalho – Sócio e RT - Marcio Silva </a:t>
            </a:r>
          </a:p>
          <a:p>
            <a:pPr algn="ctr">
              <a:lnSpc>
                <a:spcPts val="4130"/>
              </a:lnSpc>
            </a:pPr>
            <a:r>
              <a:rPr lang="en-US" sz="2950">
                <a:solidFill>
                  <a:srgbClr val="FFFFFF"/>
                </a:solidFill>
                <a:latin typeface="Poppins Bold"/>
              </a:rPr>
              <a:t>Estudos recentes demostram que o crescimento da demanda por carros elétricos no Brasil está em plena ascensão.</a:t>
            </a:r>
          </a:p>
          <a:p>
            <a:pPr algn="ctr">
              <a:lnSpc>
                <a:spcPts val="4130"/>
              </a:lnSpc>
            </a:pPr>
            <a:endParaRPr lang="en-US" sz="2950">
              <a:solidFill>
                <a:srgbClr val="FFFFFF"/>
              </a:solidFill>
              <a:latin typeface="Poppins Bold"/>
            </a:endParaRPr>
          </a:p>
          <a:p>
            <a:pPr algn="ctr">
              <a:lnSpc>
                <a:spcPts val="4130"/>
              </a:lnSpc>
            </a:pPr>
            <a:r>
              <a:rPr lang="en-US" sz="2950">
                <a:solidFill>
                  <a:srgbClr val="FFFFFF"/>
                </a:solidFill>
                <a:latin typeface="Poppins Bold"/>
              </a:rPr>
              <a:t>Atualmente, há milhares deles em circulação no país, entre automóveis, utilitários e veículos comerciais leves, segundo projeção da Associação Brasileira do Veículo Elétrico (ABVE). Esse dado não inclui ônibus, caminhões e veículos levíssimos.”</a:t>
            </a:r>
          </a:p>
          <a:p>
            <a:pPr algn="ctr">
              <a:lnSpc>
                <a:spcPts val="4130"/>
              </a:lnSpc>
            </a:pPr>
            <a:r>
              <a:rPr lang="en-US" sz="2950">
                <a:solidFill>
                  <a:srgbClr val="FFFFFF"/>
                </a:solidFill>
                <a:latin typeface="Poppins Bold"/>
              </a:rPr>
              <a:t>Nessa breve apresentação desmistificamos os riscos inerentes as instalações não normatizadas.</a:t>
            </a:r>
          </a:p>
          <a:p>
            <a:pPr algn="ctr">
              <a:lnSpc>
                <a:spcPts val="4130"/>
              </a:lnSpc>
            </a:pPr>
            <a:endParaRPr lang="en-US" sz="2950">
              <a:solidFill>
                <a:srgbClr val="FFFFFF"/>
              </a:solidFill>
              <a:latin typeface="Poppi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533024" y="1232482"/>
            <a:ext cx="6592206" cy="1018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70"/>
              </a:lnSpc>
            </a:pPr>
            <a:r>
              <a:rPr lang="en-US" sz="6700" spc="-167">
                <a:solidFill>
                  <a:srgbClr val="B2C829"/>
                </a:solidFill>
                <a:latin typeface="Poppins Ultra-Bold"/>
              </a:rPr>
              <a:t>Introdução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8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5456982" y="-2785727"/>
            <a:ext cx="13465774" cy="13465774"/>
          </a:xfrm>
          <a:custGeom>
            <a:avLst/>
            <a:gdLst/>
            <a:ahLst/>
            <a:cxnLst/>
            <a:rect l="l" t="t" r="r" b="b"/>
            <a:pathLst>
              <a:path w="13465774" h="13465774">
                <a:moveTo>
                  <a:pt x="0" y="0"/>
                </a:moveTo>
                <a:lnTo>
                  <a:pt x="13465774" y="0"/>
                </a:lnTo>
                <a:lnTo>
                  <a:pt x="13465774" y="13465774"/>
                </a:lnTo>
                <a:lnTo>
                  <a:pt x="0" y="134657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-6200299" y="-1589387"/>
            <a:ext cx="13465774" cy="13465774"/>
          </a:xfrm>
          <a:custGeom>
            <a:avLst/>
            <a:gdLst/>
            <a:ahLst/>
            <a:cxnLst/>
            <a:rect l="l" t="t" r="r" b="b"/>
            <a:pathLst>
              <a:path w="13465774" h="13465774">
                <a:moveTo>
                  <a:pt x="0" y="0"/>
                </a:moveTo>
                <a:lnTo>
                  <a:pt x="13465773" y="0"/>
                </a:lnTo>
                <a:lnTo>
                  <a:pt x="13465773" y="13465774"/>
                </a:lnTo>
                <a:lnTo>
                  <a:pt x="0" y="134657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822590" y="304800"/>
            <a:ext cx="6766461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250"/>
              </a:lnSpc>
            </a:pPr>
            <a:r>
              <a:rPr lang="en-US" sz="3750">
                <a:solidFill>
                  <a:srgbClr val="B2C829"/>
                </a:solidFill>
                <a:latin typeface="Poppins Bold Italics"/>
              </a:rPr>
              <a:t>ABNT</a:t>
            </a:r>
            <a:r>
              <a:rPr lang="en-US" sz="3750">
                <a:solidFill>
                  <a:srgbClr val="FFFFFF"/>
                </a:solidFill>
                <a:latin typeface="Poppins Bold Italics"/>
              </a:rPr>
              <a:t>  NBR </a:t>
            </a:r>
          </a:p>
          <a:p>
            <a:pPr algn="r">
              <a:lnSpc>
                <a:spcPts val="5250"/>
              </a:lnSpc>
            </a:pPr>
            <a:r>
              <a:rPr lang="en-US" sz="3750">
                <a:solidFill>
                  <a:srgbClr val="B2C829"/>
                </a:solidFill>
                <a:latin typeface="Poppins Bold Italics"/>
              </a:rPr>
              <a:t>17019</a:t>
            </a:r>
          </a:p>
        </p:txBody>
      </p:sp>
      <p:sp>
        <p:nvSpPr>
          <p:cNvPr id="5" name="Freeform 5"/>
          <p:cNvSpPr/>
          <p:nvPr/>
        </p:nvSpPr>
        <p:spPr>
          <a:xfrm>
            <a:off x="413650" y="-37183"/>
            <a:ext cx="3751002" cy="2652223"/>
          </a:xfrm>
          <a:custGeom>
            <a:avLst/>
            <a:gdLst/>
            <a:ahLst/>
            <a:cxnLst/>
            <a:rect l="l" t="t" r="r" b="b"/>
            <a:pathLst>
              <a:path w="3751002" h="2652223">
                <a:moveTo>
                  <a:pt x="0" y="0"/>
                </a:moveTo>
                <a:lnTo>
                  <a:pt x="3751002" y="0"/>
                </a:lnTo>
                <a:lnTo>
                  <a:pt x="3751002" y="2652223"/>
                </a:lnTo>
                <a:lnTo>
                  <a:pt x="0" y="26522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682133" y="2092029"/>
            <a:ext cx="12495277" cy="777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9"/>
              </a:lnSpc>
            </a:pPr>
            <a:r>
              <a:rPr lang="en-US" sz="2699" spc="-67">
                <a:solidFill>
                  <a:srgbClr val="FFFFFF"/>
                </a:solidFill>
                <a:latin typeface="Poppins Ultra-Bold"/>
              </a:rPr>
              <a:t>Instalações elétricas de baixa tensão - Requisitos para instalações em locais especiais - Alimentação de veículos elétricos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08224" y="4069868"/>
            <a:ext cx="5791237" cy="5457361"/>
            <a:chOff x="0" y="0"/>
            <a:chExt cx="1515237" cy="142788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15237" cy="1427880"/>
            </a:xfrm>
            <a:custGeom>
              <a:avLst/>
              <a:gdLst/>
              <a:ahLst/>
              <a:cxnLst/>
              <a:rect l="l" t="t" r="r" b="b"/>
              <a:pathLst>
                <a:path w="1515237" h="1427880">
                  <a:moveTo>
                    <a:pt x="68179" y="0"/>
                  </a:moveTo>
                  <a:lnTo>
                    <a:pt x="1447058" y="0"/>
                  </a:lnTo>
                  <a:cubicBezTo>
                    <a:pt x="1484712" y="0"/>
                    <a:pt x="1515237" y="30525"/>
                    <a:pt x="1515237" y="68179"/>
                  </a:cubicBezTo>
                  <a:lnTo>
                    <a:pt x="1515237" y="1359702"/>
                  </a:lnTo>
                  <a:cubicBezTo>
                    <a:pt x="1515237" y="1397356"/>
                    <a:pt x="1484712" y="1427880"/>
                    <a:pt x="1447058" y="1427880"/>
                  </a:cubicBezTo>
                  <a:lnTo>
                    <a:pt x="68179" y="1427880"/>
                  </a:lnTo>
                  <a:cubicBezTo>
                    <a:pt x="50096" y="1427880"/>
                    <a:pt x="32755" y="1420697"/>
                    <a:pt x="19969" y="1407911"/>
                  </a:cubicBezTo>
                  <a:cubicBezTo>
                    <a:pt x="7183" y="1395126"/>
                    <a:pt x="0" y="1377784"/>
                    <a:pt x="0" y="1359702"/>
                  </a:cubicBezTo>
                  <a:lnTo>
                    <a:pt x="0" y="68179"/>
                  </a:lnTo>
                  <a:cubicBezTo>
                    <a:pt x="0" y="30525"/>
                    <a:pt x="30525" y="0"/>
                    <a:pt x="6817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B6FF89">
                  <a:alpha val="24706"/>
                </a:srgbClr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515237" cy="14659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24445" y="3275373"/>
            <a:ext cx="4589886" cy="544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B2C829"/>
                </a:solidFill>
                <a:latin typeface="Open Sans Extra Bold"/>
              </a:rPr>
              <a:t>4.2.1.1.103 </a:t>
            </a:r>
          </a:p>
          <a:p>
            <a:pPr algn="ctr">
              <a:lnSpc>
                <a:spcPts val="3079"/>
              </a:lnSpc>
            </a:pPr>
            <a:endParaRPr lang="en-US" sz="2199">
              <a:solidFill>
                <a:srgbClr val="B2C829"/>
              </a:solidFill>
              <a:latin typeface="Open Sans Extra Bold"/>
            </a:endParaRPr>
          </a:p>
          <a:p>
            <a:pPr algn="l">
              <a:lnSpc>
                <a:spcPts val="3079"/>
              </a:lnSpc>
            </a:pPr>
            <a:endParaRPr lang="en-US" sz="2199">
              <a:solidFill>
                <a:srgbClr val="B2C829"/>
              </a:solidFill>
              <a:latin typeface="Open Sans Extra Bold"/>
            </a:endParaRP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Open Sans Extra Bold"/>
              </a:rPr>
              <a:t>Uma vez que todos os pontos de conexão podem ser utilizados simultaneamente, o fator de demanda do circuito de distribuição deve ser considerado igual a 1, a menos que um controle de recarga seja incluído no sistema de alimentação para VE, ou instalado a montante, ou ambos.  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285998" y="3275373"/>
            <a:ext cx="5712081" cy="544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B2C829"/>
                </a:solidFill>
                <a:latin typeface="Open Sans Extra Bold"/>
              </a:rPr>
              <a:t>5.1.1.3 </a:t>
            </a:r>
          </a:p>
          <a:p>
            <a:pPr algn="ctr">
              <a:lnSpc>
                <a:spcPts val="3079"/>
              </a:lnSpc>
            </a:pPr>
            <a:endParaRPr lang="en-US" sz="2199">
              <a:solidFill>
                <a:srgbClr val="B2C829"/>
              </a:solidFill>
              <a:latin typeface="Open Sans Extra Bold"/>
            </a:endParaRPr>
          </a:p>
          <a:p>
            <a:pPr algn="ctr">
              <a:lnSpc>
                <a:spcPts val="3079"/>
              </a:lnSpc>
            </a:pPr>
            <a:endParaRPr lang="en-US" sz="2199">
              <a:solidFill>
                <a:srgbClr val="B2C829"/>
              </a:solidFill>
              <a:latin typeface="Open Sans Extra Bold"/>
            </a:endParaRP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Open Sans Extra Bold"/>
              </a:rPr>
              <a:t>Cada ponto de conexão em corrente alterada deve ser protegido individualmente por um dispositivo de proteção à corrente diferencial-residual, com corrente diferencial-residual nominal igual ou inferior a 30 mA. Este dispositivo DR pode estar instalado no quadro de distribuição da instalação elétrica fixa elou no sistema de recarga para VE 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  <a:endParaRPr lang="en-US" sz="2199">
              <a:solidFill>
                <a:srgbClr val="FFFFFF"/>
              </a:solidFill>
              <a:latin typeface="Open Sans Extr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980567" y="3265848"/>
            <a:ext cx="4326866" cy="438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B2C829"/>
                </a:solidFill>
                <a:latin typeface="Open Sans Extra Bold"/>
              </a:rPr>
              <a:t>4.2.5.101</a:t>
            </a:r>
            <a:r>
              <a:rPr lang="en-US" sz="2300">
                <a:solidFill>
                  <a:srgbClr val="FFFFFF"/>
                </a:solidFill>
                <a:latin typeface="Open Sans Extra Bold"/>
              </a:rPr>
              <a:t> </a:t>
            </a:r>
          </a:p>
          <a:p>
            <a:pPr algn="ctr">
              <a:lnSpc>
                <a:spcPts val="3220"/>
              </a:lnSpc>
            </a:pPr>
            <a:endParaRPr lang="en-US" sz="2300">
              <a:solidFill>
                <a:srgbClr val="FFFFFF"/>
              </a:solidFill>
              <a:latin typeface="Open Sans Extra Bold"/>
            </a:endParaRP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FFFFFF"/>
              </a:solidFill>
              <a:latin typeface="Open Sans Extra Bold"/>
            </a:endParaRPr>
          </a:p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FFFFFF"/>
                </a:solidFill>
                <a:latin typeface="Open Sans Extra Bold"/>
              </a:rPr>
              <a:t>Devem ser previstos circuitos independentes para cada sistema de alimentação para veículo elétrico, na prática o mesmo circuito elétrico não pode ser utilizado para mais de um carregador.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6247111" y="4069868"/>
            <a:ext cx="5791237" cy="5457361"/>
            <a:chOff x="0" y="0"/>
            <a:chExt cx="1515237" cy="142788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15237" cy="1427880"/>
            </a:xfrm>
            <a:custGeom>
              <a:avLst/>
              <a:gdLst/>
              <a:ahLst/>
              <a:cxnLst/>
              <a:rect l="l" t="t" r="r" b="b"/>
              <a:pathLst>
                <a:path w="1515237" h="1427880">
                  <a:moveTo>
                    <a:pt x="68179" y="0"/>
                  </a:moveTo>
                  <a:lnTo>
                    <a:pt x="1447058" y="0"/>
                  </a:lnTo>
                  <a:cubicBezTo>
                    <a:pt x="1484712" y="0"/>
                    <a:pt x="1515237" y="30525"/>
                    <a:pt x="1515237" y="68179"/>
                  </a:cubicBezTo>
                  <a:lnTo>
                    <a:pt x="1515237" y="1359702"/>
                  </a:lnTo>
                  <a:cubicBezTo>
                    <a:pt x="1515237" y="1397356"/>
                    <a:pt x="1484712" y="1427880"/>
                    <a:pt x="1447058" y="1427880"/>
                  </a:cubicBezTo>
                  <a:lnTo>
                    <a:pt x="68179" y="1427880"/>
                  </a:lnTo>
                  <a:cubicBezTo>
                    <a:pt x="50096" y="1427880"/>
                    <a:pt x="32755" y="1420697"/>
                    <a:pt x="19969" y="1407911"/>
                  </a:cubicBezTo>
                  <a:cubicBezTo>
                    <a:pt x="7183" y="1395126"/>
                    <a:pt x="0" y="1377784"/>
                    <a:pt x="0" y="1359702"/>
                  </a:cubicBezTo>
                  <a:lnTo>
                    <a:pt x="0" y="68179"/>
                  </a:lnTo>
                  <a:cubicBezTo>
                    <a:pt x="0" y="30525"/>
                    <a:pt x="30525" y="0"/>
                    <a:pt x="6817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B6FF89">
                  <a:alpha val="24706"/>
                </a:srgbClr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515237" cy="14659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281791" y="4069868"/>
            <a:ext cx="5791237" cy="5457361"/>
            <a:chOff x="0" y="0"/>
            <a:chExt cx="1515237" cy="142788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515237" cy="1427880"/>
            </a:xfrm>
            <a:custGeom>
              <a:avLst/>
              <a:gdLst/>
              <a:ahLst/>
              <a:cxnLst/>
              <a:rect l="l" t="t" r="r" b="b"/>
              <a:pathLst>
                <a:path w="1515237" h="1427880">
                  <a:moveTo>
                    <a:pt x="68179" y="0"/>
                  </a:moveTo>
                  <a:lnTo>
                    <a:pt x="1447058" y="0"/>
                  </a:lnTo>
                  <a:cubicBezTo>
                    <a:pt x="1484712" y="0"/>
                    <a:pt x="1515237" y="30525"/>
                    <a:pt x="1515237" y="68179"/>
                  </a:cubicBezTo>
                  <a:lnTo>
                    <a:pt x="1515237" y="1359702"/>
                  </a:lnTo>
                  <a:cubicBezTo>
                    <a:pt x="1515237" y="1397356"/>
                    <a:pt x="1484712" y="1427880"/>
                    <a:pt x="1447058" y="1427880"/>
                  </a:cubicBezTo>
                  <a:lnTo>
                    <a:pt x="68179" y="1427880"/>
                  </a:lnTo>
                  <a:cubicBezTo>
                    <a:pt x="50096" y="1427880"/>
                    <a:pt x="32755" y="1420697"/>
                    <a:pt x="19969" y="1407911"/>
                  </a:cubicBezTo>
                  <a:cubicBezTo>
                    <a:pt x="7183" y="1395126"/>
                    <a:pt x="0" y="1377784"/>
                    <a:pt x="0" y="1359702"/>
                  </a:cubicBezTo>
                  <a:lnTo>
                    <a:pt x="0" y="68179"/>
                  </a:lnTo>
                  <a:cubicBezTo>
                    <a:pt x="0" y="30525"/>
                    <a:pt x="30525" y="0"/>
                    <a:pt x="6817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B6FF89">
                  <a:alpha val="24706"/>
                </a:srgbClr>
              </a:soli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515237" cy="14659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8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209179">
            <a:off x="-3254691" y="-1305195"/>
            <a:ext cx="12648630" cy="12648630"/>
          </a:xfrm>
          <a:custGeom>
            <a:avLst/>
            <a:gdLst/>
            <a:ahLst/>
            <a:cxnLst/>
            <a:rect l="l" t="t" r="r" b="b"/>
            <a:pathLst>
              <a:path w="12648630" h="12648630">
                <a:moveTo>
                  <a:pt x="0" y="0"/>
                </a:moveTo>
                <a:lnTo>
                  <a:pt x="12648630" y="0"/>
                </a:lnTo>
                <a:lnTo>
                  <a:pt x="12648630" y="12648630"/>
                </a:lnTo>
                <a:lnTo>
                  <a:pt x="0" y="12648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3650" y="-37183"/>
            <a:ext cx="3751002" cy="2652223"/>
          </a:xfrm>
          <a:custGeom>
            <a:avLst/>
            <a:gdLst/>
            <a:ahLst/>
            <a:cxnLst/>
            <a:rect l="l" t="t" r="r" b="b"/>
            <a:pathLst>
              <a:path w="3751002" h="2652223">
                <a:moveTo>
                  <a:pt x="0" y="0"/>
                </a:moveTo>
                <a:lnTo>
                  <a:pt x="3751002" y="0"/>
                </a:lnTo>
                <a:lnTo>
                  <a:pt x="3751002" y="2652223"/>
                </a:lnTo>
                <a:lnTo>
                  <a:pt x="0" y="26522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4265" y="2421837"/>
            <a:ext cx="1190683" cy="1097593"/>
          </a:xfrm>
          <a:custGeom>
            <a:avLst/>
            <a:gdLst/>
            <a:ahLst/>
            <a:cxnLst/>
            <a:rect l="l" t="t" r="r" b="b"/>
            <a:pathLst>
              <a:path w="1190683" h="1097593">
                <a:moveTo>
                  <a:pt x="0" y="0"/>
                </a:moveTo>
                <a:lnTo>
                  <a:pt x="1190683" y="0"/>
                </a:lnTo>
                <a:lnTo>
                  <a:pt x="1190683" y="1097593"/>
                </a:lnTo>
                <a:lnTo>
                  <a:pt x="0" y="10975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141410" y="2714507"/>
            <a:ext cx="15646909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0"/>
              </a:lnSpc>
            </a:pPr>
            <a:r>
              <a:rPr lang="en-US" sz="2600" spc="-65">
                <a:solidFill>
                  <a:srgbClr val="FFFFFF"/>
                </a:solidFill>
                <a:latin typeface="Poppins Semi-Bold"/>
              </a:rPr>
              <a:t>Edificações antigas com circuitos elétricos ultrapassados e que não suportam cargas mais elevadas. </a:t>
            </a:r>
          </a:p>
          <a:p>
            <a:pPr algn="l">
              <a:lnSpc>
                <a:spcPts val="2860"/>
              </a:lnSpc>
            </a:pPr>
            <a:endParaRPr lang="en-US" sz="2600" spc="-65">
              <a:solidFill>
                <a:srgbClr val="FFFFFF"/>
              </a:solidFill>
              <a:latin typeface="Poppins Semi-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495247" y="619760"/>
            <a:ext cx="12495277" cy="827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189"/>
              </a:lnSpc>
            </a:pPr>
            <a:r>
              <a:rPr lang="en-US" sz="2899" spc="-72">
                <a:solidFill>
                  <a:srgbClr val="B2C829"/>
                </a:solidFill>
                <a:latin typeface="Poppins Ultra-Bold"/>
              </a:rPr>
              <a:t>Principais desafios enfrentados em instalações de pontos de recarga residenciais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41410" y="4193899"/>
            <a:ext cx="15646909" cy="1471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0"/>
              </a:lnSpc>
            </a:pPr>
            <a:r>
              <a:rPr lang="en-US" sz="2600" spc="-65">
                <a:solidFill>
                  <a:srgbClr val="FFFFFF"/>
                </a:solidFill>
                <a:latin typeface="Poppins Semi-Bold"/>
              </a:rPr>
              <a:t>Circuito de proteção elétrica inadequado ou mal dimensionado (Falta de aterramento ou falta de circuito de proteção).</a:t>
            </a:r>
          </a:p>
          <a:p>
            <a:pPr algn="l">
              <a:lnSpc>
                <a:spcPts val="2860"/>
              </a:lnSpc>
            </a:pPr>
            <a:endParaRPr lang="en-US" sz="2600" spc="-65">
              <a:solidFill>
                <a:srgbClr val="FFFFFF"/>
              </a:solidFill>
              <a:latin typeface="Poppins Semi-Bold"/>
            </a:endParaRPr>
          </a:p>
          <a:p>
            <a:pPr algn="l">
              <a:lnSpc>
                <a:spcPts val="2860"/>
              </a:lnSpc>
            </a:pPr>
            <a:endParaRPr lang="en-US" sz="2600" spc="-65">
              <a:solidFill>
                <a:srgbClr val="FFFFFF"/>
              </a:solidFill>
              <a:latin typeface="Poppins Semi-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141410" y="5919661"/>
            <a:ext cx="15646909" cy="78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0"/>
              </a:lnSpc>
            </a:pPr>
            <a:r>
              <a:rPr lang="en-US" sz="2600" spc="-65">
                <a:solidFill>
                  <a:srgbClr val="FFFFFF"/>
                </a:solidFill>
                <a:latin typeface="Poppins Semi-Bold"/>
              </a:rPr>
              <a:t>Eletrodutos inexistentes ou obstruídos do quadro elétrico até o ponto escolhido para instalação.</a:t>
            </a:r>
          </a:p>
          <a:p>
            <a:pPr algn="l">
              <a:lnSpc>
                <a:spcPts val="3174"/>
              </a:lnSpc>
            </a:pPr>
            <a:endParaRPr lang="en-US" sz="2600" spc="-65">
              <a:solidFill>
                <a:srgbClr val="FFFFFF"/>
              </a:solidFill>
              <a:latin typeface="Poppins Semi-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144869" y="7245702"/>
            <a:ext cx="15646909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0"/>
              </a:lnSpc>
            </a:pPr>
            <a:r>
              <a:rPr lang="en-US" sz="2600" spc="-65">
                <a:solidFill>
                  <a:srgbClr val="FFFFFF"/>
                </a:solidFill>
                <a:latin typeface="Poppins Semi-Bold"/>
              </a:rPr>
              <a:t>Falta de conhecimento técnico dos proprietários ou síndicos referente as localizações das instalações prediais (Tubulações de água, gás ou elétricos).</a:t>
            </a:r>
          </a:p>
          <a:p>
            <a:pPr algn="l">
              <a:lnSpc>
                <a:spcPts val="2860"/>
              </a:lnSpc>
            </a:pPr>
            <a:endParaRPr lang="en-US" sz="2600" spc="-65">
              <a:solidFill>
                <a:srgbClr val="FFFFFF"/>
              </a:solidFill>
              <a:latin typeface="Poppins Semi-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144869" y="8612222"/>
            <a:ext cx="15646909" cy="747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0"/>
              </a:lnSpc>
            </a:pPr>
            <a:r>
              <a:rPr lang="en-US" sz="2600" spc="-65">
                <a:solidFill>
                  <a:srgbClr val="FFFFFF"/>
                </a:solidFill>
                <a:latin typeface="Poppins Semi-Bold"/>
              </a:rPr>
              <a:t>Poucas informações disponíveis sobre a segurança de carregadores e automóveis elétricos.</a:t>
            </a:r>
          </a:p>
          <a:p>
            <a:pPr algn="l">
              <a:lnSpc>
                <a:spcPts val="2860"/>
              </a:lnSpc>
            </a:pPr>
            <a:endParaRPr lang="en-US" sz="2600" spc="-65">
              <a:solidFill>
                <a:srgbClr val="FFFFFF"/>
              </a:solidFill>
              <a:latin typeface="Poppins Semi-Bold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704265" y="5419170"/>
            <a:ext cx="1190683" cy="1097593"/>
          </a:xfrm>
          <a:custGeom>
            <a:avLst/>
            <a:gdLst/>
            <a:ahLst/>
            <a:cxnLst/>
            <a:rect l="l" t="t" r="r" b="b"/>
            <a:pathLst>
              <a:path w="1190683" h="1097593">
                <a:moveTo>
                  <a:pt x="0" y="0"/>
                </a:moveTo>
                <a:lnTo>
                  <a:pt x="1190683" y="0"/>
                </a:lnTo>
                <a:lnTo>
                  <a:pt x="1190683" y="1097593"/>
                </a:lnTo>
                <a:lnTo>
                  <a:pt x="0" y="10975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04265" y="3921527"/>
            <a:ext cx="1190683" cy="1097593"/>
          </a:xfrm>
          <a:custGeom>
            <a:avLst/>
            <a:gdLst/>
            <a:ahLst/>
            <a:cxnLst/>
            <a:rect l="l" t="t" r="r" b="b"/>
            <a:pathLst>
              <a:path w="1190683" h="1097593">
                <a:moveTo>
                  <a:pt x="0" y="0"/>
                </a:moveTo>
                <a:lnTo>
                  <a:pt x="1190683" y="0"/>
                </a:lnTo>
                <a:lnTo>
                  <a:pt x="1190683" y="1097593"/>
                </a:lnTo>
                <a:lnTo>
                  <a:pt x="0" y="10975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04265" y="6916813"/>
            <a:ext cx="1190683" cy="1097593"/>
          </a:xfrm>
          <a:custGeom>
            <a:avLst/>
            <a:gdLst/>
            <a:ahLst/>
            <a:cxnLst/>
            <a:rect l="l" t="t" r="r" b="b"/>
            <a:pathLst>
              <a:path w="1190683" h="1097593">
                <a:moveTo>
                  <a:pt x="0" y="0"/>
                </a:moveTo>
                <a:lnTo>
                  <a:pt x="1190683" y="0"/>
                </a:lnTo>
                <a:lnTo>
                  <a:pt x="1190683" y="1097593"/>
                </a:lnTo>
                <a:lnTo>
                  <a:pt x="0" y="10975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04265" y="8262024"/>
            <a:ext cx="1190683" cy="1097593"/>
          </a:xfrm>
          <a:custGeom>
            <a:avLst/>
            <a:gdLst/>
            <a:ahLst/>
            <a:cxnLst/>
            <a:rect l="l" t="t" r="r" b="b"/>
            <a:pathLst>
              <a:path w="1190683" h="1097593">
                <a:moveTo>
                  <a:pt x="0" y="0"/>
                </a:moveTo>
                <a:lnTo>
                  <a:pt x="1190683" y="0"/>
                </a:lnTo>
                <a:lnTo>
                  <a:pt x="1190683" y="1097593"/>
                </a:lnTo>
                <a:lnTo>
                  <a:pt x="0" y="10975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8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209179">
            <a:off x="-2848193" y="-1180815"/>
            <a:ext cx="12648630" cy="12648630"/>
          </a:xfrm>
          <a:custGeom>
            <a:avLst/>
            <a:gdLst/>
            <a:ahLst/>
            <a:cxnLst/>
            <a:rect l="l" t="t" r="r" b="b"/>
            <a:pathLst>
              <a:path w="12648630" h="12648630">
                <a:moveTo>
                  <a:pt x="0" y="0"/>
                </a:moveTo>
                <a:lnTo>
                  <a:pt x="12648630" y="0"/>
                </a:lnTo>
                <a:lnTo>
                  <a:pt x="12648630" y="12648630"/>
                </a:lnTo>
                <a:lnTo>
                  <a:pt x="0" y="12648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3650" y="-37183"/>
            <a:ext cx="3751002" cy="2652223"/>
          </a:xfrm>
          <a:custGeom>
            <a:avLst/>
            <a:gdLst/>
            <a:ahLst/>
            <a:cxnLst/>
            <a:rect l="l" t="t" r="r" b="b"/>
            <a:pathLst>
              <a:path w="3751002" h="2652223">
                <a:moveTo>
                  <a:pt x="0" y="0"/>
                </a:moveTo>
                <a:lnTo>
                  <a:pt x="3751002" y="0"/>
                </a:lnTo>
                <a:lnTo>
                  <a:pt x="3751002" y="2652223"/>
                </a:lnTo>
                <a:lnTo>
                  <a:pt x="0" y="26522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02226" y="1557987"/>
            <a:ext cx="5976174" cy="10613684"/>
          </a:xfrm>
          <a:custGeom>
            <a:avLst/>
            <a:gdLst/>
            <a:ahLst/>
            <a:cxnLst/>
            <a:rect l="l" t="t" r="r" b="b"/>
            <a:pathLst>
              <a:path w="5976174" h="10613684">
                <a:moveTo>
                  <a:pt x="0" y="0"/>
                </a:moveTo>
                <a:lnTo>
                  <a:pt x="5976174" y="0"/>
                </a:lnTo>
                <a:lnTo>
                  <a:pt x="5976174" y="10613685"/>
                </a:lnTo>
                <a:lnTo>
                  <a:pt x="0" y="106136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186384" y="122957"/>
            <a:ext cx="7027149" cy="1111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30"/>
              </a:lnSpc>
            </a:pPr>
            <a:r>
              <a:rPr lang="en-US" sz="7300" spc="-182">
                <a:solidFill>
                  <a:srgbClr val="B2C829"/>
                </a:solidFill>
                <a:latin typeface="Poppins Ultra-Bold"/>
              </a:rPr>
              <a:t>Carregador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597076" y="1158641"/>
            <a:ext cx="7027149" cy="685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0"/>
              </a:lnSpc>
            </a:pPr>
            <a:r>
              <a:rPr lang="en-US" sz="4500" spc="-112">
                <a:solidFill>
                  <a:srgbClr val="FFFFFF"/>
                </a:solidFill>
                <a:latin typeface="Poppins Ultra-Bold"/>
              </a:rPr>
              <a:t>Características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27988" y="2229595"/>
            <a:ext cx="7027149" cy="42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0"/>
              </a:lnSpc>
            </a:pPr>
            <a:r>
              <a:rPr lang="en-US" sz="2900" spc="-72">
                <a:solidFill>
                  <a:srgbClr val="B2C829"/>
                </a:solidFill>
                <a:latin typeface="Poppins Ultra-Bold Italics"/>
              </a:rPr>
              <a:t>Potência de saída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566375" y="3047475"/>
            <a:ext cx="9240019" cy="1030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spc="-60">
                <a:solidFill>
                  <a:srgbClr val="FFFFFF"/>
                </a:solidFill>
                <a:latin typeface="Poppins Ultra-Bold Italics"/>
              </a:rPr>
              <a:t>Versão 220V (Fase-Fase ou Fase-neutro): até 7,4 kW 32A</a:t>
            </a:r>
          </a:p>
          <a:p>
            <a:pPr algn="l">
              <a:lnSpc>
                <a:spcPts val="2640"/>
              </a:lnSpc>
            </a:pPr>
            <a:endParaRPr lang="en-US" sz="2400" spc="-60">
              <a:solidFill>
                <a:srgbClr val="FFFFFF"/>
              </a:solidFill>
              <a:latin typeface="Poppins Ultra-Bold Italics"/>
            </a:endParaRPr>
          </a:p>
          <a:p>
            <a:pPr algn="l">
              <a:lnSpc>
                <a:spcPts val="2640"/>
              </a:lnSpc>
            </a:pPr>
            <a:r>
              <a:rPr lang="en-US" sz="2400" spc="-60">
                <a:solidFill>
                  <a:srgbClr val="FFFFFF"/>
                </a:solidFill>
                <a:latin typeface="Poppins Ultra-Bold Italics"/>
              </a:rPr>
              <a:t>Versão 380V  trifásico: até 11kW 16A ou até 22kw  32A</a:t>
            </a:r>
          </a:p>
        </p:txBody>
      </p:sp>
      <p:sp>
        <p:nvSpPr>
          <p:cNvPr id="9" name="AutoShape 9"/>
          <p:cNvSpPr/>
          <p:nvPr/>
        </p:nvSpPr>
        <p:spPr>
          <a:xfrm>
            <a:off x="1243375" y="2030185"/>
            <a:ext cx="16191071" cy="19050"/>
          </a:xfrm>
          <a:prstGeom prst="line">
            <a:avLst/>
          </a:prstGeom>
          <a:ln w="9525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6627988" y="4208916"/>
            <a:ext cx="7027149" cy="42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0"/>
              </a:lnSpc>
            </a:pPr>
            <a:r>
              <a:rPr lang="en-US" sz="2900" spc="-72">
                <a:solidFill>
                  <a:srgbClr val="B2C829"/>
                </a:solidFill>
                <a:latin typeface="Poppins Ultra-Bold Italics"/>
              </a:rPr>
              <a:t>Tensão de entrada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75098" y="4931546"/>
            <a:ext cx="9684202" cy="363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spc="-60">
                <a:solidFill>
                  <a:srgbClr val="FFFFFF"/>
                </a:solidFill>
                <a:latin typeface="Poppins Ultra-Bold Italics"/>
              </a:rPr>
              <a:t>220 VCA (Fase-Fase ou Fase-Neutro) / 380 VCA (Trifásico)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627988" y="5600201"/>
            <a:ext cx="7027149" cy="42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0"/>
              </a:lnSpc>
            </a:pPr>
            <a:r>
              <a:rPr lang="en-US" sz="2900" spc="-72">
                <a:solidFill>
                  <a:srgbClr val="B2C829"/>
                </a:solidFill>
                <a:latin typeface="Poppins Ultra-Bold Italics"/>
              </a:rPr>
              <a:t>Modo de carregamento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575098" y="6322831"/>
            <a:ext cx="9684202" cy="363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spc="-60">
                <a:solidFill>
                  <a:srgbClr val="FFFFFF"/>
                </a:solidFill>
                <a:latin typeface="Poppins Ultra-Bold Italics"/>
              </a:rPr>
              <a:t>Modo 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627988" y="6874354"/>
            <a:ext cx="7027149" cy="42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0"/>
              </a:lnSpc>
            </a:pPr>
            <a:r>
              <a:rPr lang="en-US" sz="2900" spc="-72">
                <a:solidFill>
                  <a:srgbClr val="B2C829"/>
                </a:solidFill>
                <a:latin typeface="Poppins Ultra-Bold Italics"/>
              </a:rPr>
              <a:t>LEDs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566375" y="7479853"/>
            <a:ext cx="9684202" cy="363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spc="-60">
                <a:solidFill>
                  <a:srgbClr val="FFFFFF"/>
                </a:solidFill>
                <a:latin typeface="Poppins Ultra-Bold Italics"/>
              </a:rPr>
              <a:t>LEDs dinâmicos exibindo status de carregamento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627988" y="8148508"/>
            <a:ext cx="7027149" cy="42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0"/>
              </a:lnSpc>
            </a:pPr>
            <a:r>
              <a:rPr lang="en-US" sz="2900" spc="-72">
                <a:solidFill>
                  <a:srgbClr val="B2C829"/>
                </a:solidFill>
                <a:latin typeface="Poppins Ultra-Bold Italics"/>
              </a:rPr>
              <a:t>Proteção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575098" y="8871138"/>
            <a:ext cx="9684202" cy="69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spc="-60">
                <a:solidFill>
                  <a:srgbClr val="FFFFFF"/>
                </a:solidFill>
                <a:latin typeface="Poppins Ultra-Bold Italics"/>
              </a:rPr>
              <a:t>IP66 (Detecção de falha de aterramento CA 30mA) (Detector de corrente de falha CC acima de 6 mA)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8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867791">
            <a:off x="12319034" y="-4109530"/>
            <a:ext cx="9880532" cy="9880532"/>
          </a:xfrm>
          <a:custGeom>
            <a:avLst/>
            <a:gdLst/>
            <a:ahLst/>
            <a:cxnLst/>
            <a:rect l="l" t="t" r="r" b="b"/>
            <a:pathLst>
              <a:path w="9880532" h="9880532">
                <a:moveTo>
                  <a:pt x="0" y="0"/>
                </a:moveTo>
                <a:lnTo>
                  <a:pt x="9880532" y="0"/>
                </a:lnTo>
                <a:lnTo>
                  <a:pt x="9880532" y="9880532"/>
                </a:lnTo>
                <a:lnTo>
                  <a:pt x="0" y="9880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209179">
            <a:off x="-3254691" y="-1305195"/>
            <a:ext cx="12648630" cy="12648630"/>
          </a:xfrm>
          <a:custGeom>
            <a:avLst/>
            <a:gdLst/>
            <a:ahLst/>
            <a:cxnLst/>
            <a:rect l="l" t="t" r="r" b="b"/>
            <a:pathLst>
              <a:path w="12648630" h="12648630">
                <a:moveTo>
                  <a:pt x="0" y="0"/>
                </a:moveTo>
                <a:lnTo>
                  <a:pt x="12648630" y="0"/>
                </a:lnTo>
                <a:lnTo>
                  <a:pt x="12648630" y="12648630"/>
                </a:lnTo>
                <a:lnTo>
                  <a:pt x="0" y="12648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1028706" y="2619803"/>
            <a:ext cx="16191071" cy="19050"/>
          </a:xfrm>
          <a:prstGeom prst="line">
            <a:avLst/>
          </a:prstGeom>
          <a:ln w="9525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413650" y="-37183"/>
            <a:ext cx="3751002" cy="2652223"/>
          </a:xfrm>
          <a:custGeom>
            <a:avLst/>
            <a:gdLst/>
            <a:ahLst/>
            <a:cxnLst/>
            <a:rect l="l" t="t" r="r" b="b"/>
            <a:pathLst>
              <a:path w="3751002" h="2652223">
                <a:moveTo>
                  <a:pt x="0" y="0"/>
                </a:moveTo>
                <a:lnTo>
                  <a:pt x="3751002" y="0"/>
                </a:lnTo>
                <a:lnTo>
                  <a:pt x="3751002" y="2652223"/>
                </a:lnTo>
                <a:lnTo>
                  <a:pt x="0" y="26522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23678" y="2983338"/>
            <a:ext cx="5666997" cy="6882659"/>
          </a:xfrm>
          <a:custGeom>
            <a:avLst/>
            <a:gdLst/>
            <a:ahLst/>
            <a:cxnLst/>
            <a:rect l="l" t="t" r="r" b="b"/>
            <a:pathLst>
              <a:path w="5666997" h="6882659">
                <a:moveTo>
                  <a:pt x="0" y="0"/>
                </a:moveTo>
                <a:lnTo>
                  <a:pt x="5666996" y="0"/>
                </a:lnTo>
                <a:lnTo>
                  <a:pt x="5666996" y="6882659"/>
                </a:lnTo>
                <a:lnTo>
                  <a:pt x="0" y="68826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744" r="-4301" b="-2318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890746" y="840261"/>
            <a:ext cx="14192740" cy="1227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189"/>
              </a:lnSpc>
            </a:pPr>
            <a:r>
              <a:rPr lang="en-US" sz="2899" spc="-72">
                <a:solidFill>
                  <a:srgbClr val="FFFFFF"/>
                </a:solidFill>
                <a:latin typeface="Poppins Ultra-Bold"/>
              </a:rPr>
              <a:t>Projeto Básico Wallbox JUICEBOX até </a:t>
            </a:r>
            <a:r>
              <a:rPr lang="en-US" sz="2899" spc="-72">
                <a:solidFill>
                  <a:srgbClr val="B2C829"/>
                </a:solidFill>
                <a:latin typeface="Poppins Ultra-Bold"/>
              </a:rPr>
              <a:t>32A – 7,5Kw </a:t>
            </a:r>
            <a:r>
              <a:rPr lang="en-US" sz="2899" spc="-72">
                <a:solidFill>
                  <a:srgbClr val="FFFFFF"/>
                </a:solidFill>
                <a:latin typeface="Poppins Ultra-Bold"/>
              </a:rPr>
              <a:t>– Bifásico </a:t>
            </a:r>
          </a:p>
          <a:p>
            <a:pPr algn="r">
              <a:lnSpc>
                <a:spcPts val="3189"/>
              </a:lnSpc>
            </a:pPr>
            <a:r>
              <a:rPr lang="en-US" sz="2899" spc="-72">
                <a:solidFill>
                  <a:srgbClr val="FFFFFF"/>
                </a:solidFill>
                <a:latin typeface="Poppins Ultra-Bold"/>
              </a:rPr>
              <a:t>(Com monitoramento de consumo)</a:t>
            </a:r>
          </a:p>
          <a:p>
            <a:pPr algn="r">
              <a:lnSpc>
                <a:spcPts val="3189"/>
              </a:lnSpc>
            </a:pPr>
            <a:endParaRPr lang="en-US" sz="2899" spc="-72">
              <a:solidFill>
                <a:srgbClr val="FFFFFF"/>
              </a:solidFill>
              <a:latin typeface="Poppins Ultra-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8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867791">
            <a:off x="11297593" y="-4103492"/>
            <a:ext cx="10264384" cy="10264384"/>
          </a:xfrm>
          <a:custGeom>
            <a:avLst/>
            <a:gdLst/>
            <a:ahLst/>
            <a:cxnLst/>
            <a:rect l="l" t="t" r="r" b="b"/>
            <a:pathLst>
              <a:path w="10264384" h="10264384">
                <a:moveTo>
                  <a:pt x="0" y="0"/>
                </a:moveTo>
                <a:lnTo>
                  <a:pt x="10264384" y="0"/>
                </a:lnTo>
                <a:lnTo>
                  <a:pt x="10264384" y="10264384"/>
                </a:lnTo>
                <a:lnTo>
                  <a:pt x="0" y="102643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102782">
            <a:off x="-3914256" y="-1203168"/>
            <a:ext cx="11976748" cy="11976748"/>
          </a:xfrm>
          <a:custGeom>
            <a:avLst/>
            <a:gdLst/>
            <a:ahLst/>
            <a:cxnLst/>
            <a:rect l="l" t="t" r="r" b="b"/>
            <a:pathLst>
              <a:path w="11976748" h="11976748">
                <a:moveTo>
                  <a:pt x="0" y="0"/>
                </a:moveTo>
                <a:lnTo>
                  <a:pt x="11976747" y="0"/>
                </a:lnTo>
                <a:lnTo>
                  <a:pt x="11976747" y="11976748"/>
                </a:lnTo>
                <a:lnTo>
                  <a:pt x="0" y="11976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157113" y="901181"/>
            <a:ext cx="12750187" cy="1207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800" spc="-70">
                <a:solidFill>
                  <a:srgbClr val="FFFFFF"/>
                </a:solidFill>
                <a:latin typeface="Poppins Ultra-Bold"/>
              </a:rPr>
              <a:t>TEMPO DE RECARGA PARA INSTALAÇÕES RESIDENCIAIS MAIS INDICADOS PARA UMA CAPACIDADE DE BATERIA DE 78 KW/H (OVER NIGHT)</a:t>
            </a:r>
          </a:p>
          <a:p>
            <a:pPr algn="ctr">
              <a:lnSpc>
                <a:spcPts val="3080"/>
              </a:lnSpc>
            </a:pPr>
            <a:endParaRPr lang="en-US" sz="2800" spc="-70">
              <a:solidFill>
                <a:srgbClr val="FFFFFF"/>
              </a:solidFill>
              <a:latin typeface="Poppins Ultra-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13650" y="-37183"/>
            <a:ext cx="3751002" cy="2652223"/>
          </a:xfrm>
          <a:custGeom>
            <a:avLst/>
            <a:gdLst/>
            <a:ahLst/>
            <a:cxnLst/>
            <a:rect l="l" t="t" r="r" b="b"/>
            <a:pathLst>
              <a:path w="3751002" h="2652223">
                <a:moveTo>
                  <a:pt x="0" y="0"/>
                </a:moveTo>
                <a:lnTo>
                  <a:pt x="3751002" y="0"/>
                </a:lnTo>
                <a:lnTo>
                  <a:pt x="3751002" y="2652223"/>
                </a:lnTo>
                <a:lnTo>
                  <a:pt x="0" y="26522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15033" y="2615040"/>
            <a:ext cx="4400544" cy="800458"/>
            <a:chOff x="0" y="0"/>
            <a:chExt cx="1151372" cy="2094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51372" cy="209434"/>
            </a:xfrm>
            <a:custGeom>
              <a:avLst/>
              <a:gdLst/>
              <a:ahLst/>
              <a:cxnLst/>
              <a:rect l="l" t="t" r="r" b="b"/>
              <a:pathLst>
                <a:path w="1151372" h="209434">
                  <a:moveTo>
                    <a:pt x="89725" y="0"/>
                  </a:moveTo>
                  <a:lnTo>
                    <a:pt x="1061647" y="0"/>
                  </a:lnTo>
                  <a:cubicBezTo>
                    <a:pt x="1085443" y="0"/>
                    <a:pt x="1108265" y="9453"/>
                    <a:pt x="1125092" y="26280"/>
                  </a:cubicBezTo>
                  <a:cubicBezTo>
                    <a:pt x="1141918" y="43106"/>
                    <a:pt x="1151372" y="65928"/>
                    <a:pt x="1151372" y="89725"/>
                  </a:cubicBezTo>
                  <a:lnTo>
                    <a:pt x="1151372" y="119709"/>
                  </a:lnTo>
                  <a:cubicBezTo>
                    <a:pt x="1151372" y="143506"/>
                    <a:pt x="1141918" y="166328"/>
                    <a:pt x="1125092" y="183154"/>
                  </a:cubicBezTo>
                  <a:cubicBezTo>
                    <a:pt x="1108265" y="199981"/>
                    <a:pt x="1085443" y="209434"/>
                    <a:pt x="1061647" y="209434"/>
                  </a:cubicBezTo>
                  <a:lnTo>
                    <a:pt x="89725" y="209434"/>
                  </a:lnTo>
                  <a:cubicBezTo>
                    <a:pt x="65928" y="209434"/>
                    <a:pt x="43106" y="199981"/>
                    <a:pt x="26280" y="183154"/>
                  </a:cubicBezTo>
                  <a:cubicBezTo>
                    <a:pt x="9453" y="166328"/>
                    <a:pt x="0" y="143506"/>
                    <a:pt x="0" y="119709"/>
                  </a:cubicBezTo>
                  <a:lnTo>
                    <a:pt x="0" y="89725"/>
                  </a:lnTo>
                  <a:cubicBezTo>
                    <a:pt x="0" y="65928"/>
                    <a:pt x="9453" y="43106"/>
                    <a:pt x="26280" y="26280"/>
                  </a:cubicBezTo>
                  <a:cubicBezTo>
                    <a:pt x="43106" y="9453"/>
                    <a:pt x="65928" y="0"/>
                    <a:pt x="8972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B6FF89">
                  <a:alpha val="24706"/>
                </a:srgbClr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151372" cy="247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-1905110" y="2806351"/>
            <a:ext cx="8388522" cy="427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0"/>
              </a:lnSpc>
            </a:pPr>
            <a:r>
              <a:rPr lang="en-US" sz="2900" spc="-72">
                <a:solidFill>
                  <a:srgbClr val="FFFFFF"/>
                </a:solidFill>
                <a:latin typeface="Poppins Ultra-Bold"/>
              </a:rPr>
              <a:t>Tipo de instalação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86478" y="3634574"/>
            <a:ext cx="18033148" cy="848667"/>
            <a:chOff x="0" y="0"/>
            <a:chExt cx="4718248" cy="22204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718248" cy="222048"/>
            </a:xfrm>
            <a:custGeom>
              <a:avLst/>
              <a:gdLst/>
              <a:ahLst/>
              <a:cxnLst/>
              <a:rect l="l" t="t" r="r" b="b"/>
              <a:pathLst>
                <a:path w="4718248" h="222048">
                  <a:moveTo>
                    <a:pt x="21895" y="0"/>
                  </a:moveTo>
                  <a:lnTo>
                    <a:pt x="4696352" y="0"/>
                  </a:lnTo>
                  <a:cubicBezTo>
                    <a:pt x="4708445" y="0"/>
                    <a:pt x="4718248" y="9803"/>
                    <a:pt x="4718248" y="21895"/>
                  </a:cubicBezTo>
                  <a:lnTo>
                    <a:pt x="4718248" y="200153"/>
                  </a:lnTo>
                  <a:cubicBezTo>
                    <a:pt x="4718248" y="212245"/>
                    <a:pt x="4708445" y="222048"/>
                    <a:pt x="4696352" y="222048"/>
                  </a:cubicBezTo>
                  <a:lnTo>
                    <a:pt x="21895" y="222048"/>
                  </a:lnTo>
                  <a:cubicBezTo>
                    <a:pt x="9803" y="222048"/>
                    <a:pt x="0" y="212245"/>
                    <a:pt x="0" y="200153"/>
                  </a:cubicBezTo>
                  <a:lnTo>
                    <a:pt x="0" y="21895"/>
                  </a:lnTo>
                  <a:cubicBezTo>
                    <a:pt x="0" y="9803"/>
                    <a:pt x="9803" y="0"/>
                    <a:pt x="218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B6FF89">
                  <a:alpha val="24706"/>
                </a:srgbClr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718248" cy="2601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86478" y="3849134"/>
            <a:ext cx="17114433" cy="827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0"/>
              </a:lnSpc>
            </a:pPr>
            <a:r>
              <a:rPr lang="en-US" sz="2900" spc="-72">
                <a:solidFill>
                  <a:srgbClr val="FFFFFF"/>
                </a:solidFill>
                <a:latin typeface="Poppins Bold"/>
              </a:rPr>
              <a:t>Tomada industrial                              3.5  AC                                                 78Kw/H                                             22 horas</a:t>
            </a:r>
          </a:p>
          <a:p>
            <a:pPr algn="ctr">
              <a:lnSpc>
                <a:spcPts val="3190"/>
              </a:lnSpc>
            </a:pPr>
            <a:endParaRPr lang="en-US" sz="2900" spc="-72">
              <a:solidFill>
                <a:srgbClr val="FFFFFF"/>
              </a:solidFill>
              <a:latin typeface="Poppi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887010" y="2806351"/>
            <a:ext cx="4041041" cy="42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9"/>
              </a:lnSpc>
            </a:pPr>
            <a:r>
              <a:rPr lang="en-US" sz="2899" spc="-72">
                <a:solidFill>
                  <a:srgbClr val="FFFFFF"/>
                </a:solidFill>
                <a:latin typeface="Poppins Bold"/>
              </a:rPr>
              <a:t>Potência carregador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335979" y="2806358"/>
            <a:ext cx="6029789" cy="42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0"/>
              </a:lnSpc>
            </a:pPr>
            <a:r>
              <a:rPr lang="en-US" sz="2900" spc="-72">
                <a:solidFill>
                  <a:srgbClr val="FFFFFF"/>
                </a:solidFill>
                <a:latin typeface="Poppins Ultra-Bold"/>
              </a:rPr>
              <a:t>Capacidade bateria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335979" y="2806358"/>
            <a:ext cx="15171552" cy="385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0"/>
              </a:lnSpc>
            </a:pPr>
            <a:r>
              <a:rPr lang="en-US" sz="2600" spc="-65">
                <a:solidFill>
                  <a:srgbClr val="FFFFFF"/>
                </a:solidFill>
                <a:latin typeface="Poppins Ultra-Bold"/>
              </a:rPr>
              <a:t>Tempo de carregamento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4707259" y="2615040"/>
            <a:ext cx="4400544" cy="800458"/>
            <a:chOff x="0" y="0"/>
            <a:chExt cx="1151372" cy="20943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51372" cy="209434"/>
            </a:xfrm>
            <a:custGeom>
              <a:avLst/>
              <a:gdLst/>
              <a:ahLst/>
              <a:cxnLst/>
              <a:rect l="l" t="t" r="r" b="b"/>
              <a:pathLst>
                <a:path w="1151372" h="209434">
                  <a:moveTo>
                    <a:pt x="89725" y="0"/>
                  </a:moveTo>
                  <a:lnTo>
                    <a:pt x="1061647" y="0"/>
                  </a:lnTo>
                  <a:cubicBezTo>
                    <a:pt x="1085443" y="0"/>
                    <a:pt x="1108265" y="9453"/>
                    <a:pt x="1125092" y="26280"/>
                  </a:cubicBezTo>
                  <a:cubicBezTo>
                    <a:pt x="1141918" y="43106"/>
                    <a:pt x="1151372" y="65928"/>
                    <a:pt x="1151372" y="89725"/>
                  </a:cubicBezTo>
                  <a:lnTo>
                    <a:pt x="1151372" y="119709"/>
                  </a:lnTo>
                  <a:cubicBezTo>
                    <a:pt x="1151372" y="143506"/>
                    <a:pt x="1141918" y="166328"/>
                    <a:pt x="1125092" y="183154"/>
                  </a:cubicBezTo>
                  <a:cubicBezTo>
                    <a:pt x="1108265" y="199981"/>
                    <a:pt x="1085443" y="209434"/>
                    <a:pt x="1061647" y="209434"/>
                  </a:cubicBezTo>
                  <a:lnTo>
                    <a:pt x="89725" y="209434"/>
                  </a:lnTo>
                  <a:cubicBezTo>
                    <a:pt x="65928" y="209434"/>
                    <a:pt x="43106" y="199981"/>
                    <a:pt x="26280" y="183154"/>
                  </a:cubicBezTo>
                  <a:cubicBezTo>
                    <a:pt x="9453" y="166328"/>
                    <a:pt x="0" y="143506"/>
                    <a:pt x="0" y="119709"/>
                  </a:cubicBezTo>
                  <a:lnTo>
                    <a:pt x="0" y="89725"/>
                  </a:lnTo>
                  <a:cubicBezTo>
                    <a:pt x="0" y="65928"/>
                    <a:pt x="9453" y="43106"/>
                    <a:pt x="26280" y="26280"/>
                  </a:cubicBezTo>
                  <a:cubicBezTo>
                    <a:pt x="43106" y="9453"/>
                    <a:pt x="65928" y="0"/>
                    <a:pt x="8972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B6FF89">
                  <a:alpha val="24706"/>
                </a:srgbClr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151372" cy="247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203052" y="2615040"/>
            <a:ext cx="4400544" cy="800458"/>
            <a:chOff x="0" y="0"/>
            <a:chExt cx="1151372" cy="20943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51372" cy="209434"/>
            </a:xfrm>
            <a:custGeom>
              <a:avLst/>
              <a:gdLst/>
              <a:ahLst/>
              <a:cxnLst/>
              <a:rect l="l" t="t" r="r" b="b"/>
              <a:pathLst>
                <a:path w="1151372" h="209434">
                  <a:moveTo>
                    <a:pt x="89725" y="0"/>
                  </a:moveTo>
                  <a:lnTo>
                    <a:pt x="1061647" y="0"/>
                  </a:lnTo>
                  <a:cubicBezTo>
                    <a:pt x="1085443" y="0"/>
                    <a:pt x="1108265" y="9453"/>
                    <a:pt x="1125092" y="26280"/>
                  </a:cubicBezTo>
                  <a:cubicBezTo>
                    <a:pt x="1141918" y="43106"/>
                    <a:pt x="1151372" y="65928"/>
                    <a:pt x="1151372" y="89725"/>
                  </a:cubicBezTo>
                  <a:lnTo>
                    <a:pt x="1151372" y="119709"/>
                  </a:lnTo>
                  <a:cubicBezTo>
                    <a:pt x="1151372" y="143506"/>
                    <a:pt x="1141918" y="166328"/>
                    <a:pt x="1125092" y="183154"/>
                  </a:cubicBezTo>
                  <a:cubicBezTo>
                    <a:pt x="1108265" y="199981"/>
                    <a:pt x="1085443" y="209434"/>
                    <a:pt x="1061647" y="209434"/>
                  </a:cubicBezTo>
                  <a:lnTo>
                    <a:pt x="89725" y="209434"/>
                  </a:lnTo>
                  <a:cubicBezTo>
                    <a:pt x="65928" y="209434"/>
                    <a:pt x="43106" y="199981"/>
                    <a:pt x="26280" y="183154"/>
                  </a:cubicBezTo>
                  <a:cubicBezTo>
                    <a:pt x="9453" y="166328"/>
                    <a:pt x="0" y="143506"/>
                    <a:pt x="0" y="119709"/>
                  </a:cubicBezTo>
                  <a:lnTo>
                    <a:pt x="0" y="89725"/>
                  </a:lnTo>
                  <a:cubicBezTo>
                    <a:pt x="0" y="65928"/>
                    <a:pt x="9453" y="43106"/>
                    <a:pt x="26280" y="26280"/>
                  </a:cubicBezTo>
                  <a:cubicBezTo>
                    <a:pt x="43106" y="9453"/>
                    <a:pt x="65928" y="0"/>
                    <a:pt x="8972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B6FF89">
                  <a:alpha val="24706"/>
                </a:srgbClr>
              </a:solidFill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151372" cy="247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721484" y="2575048"/>
            <a:ext cx="4400544" cy="800458"/>
            <a:chOff x="0" y="0"/>
            <a:chExt cx="1151372" cy="20943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51372" cy="209434"/>
            </a:xfrm>
            <a:custGeom>
              <a:avLst/>
              <a:gdLst/>
              <a:ahLst/>
              <a:cxnLst/>
              <a:rect l="l" t="t" r="r" b="b"/>
              <a:pathLst>
                <a:path w="1151372" h="209434">
                  <a:moveTo>
                    <a:pt x="89725" y="0"/>
                  </a:moveTo>
                  <a:lnTo>
                    <a:pt x="1061647" y="0"/>
                  </a:lnTo>
                  <a:cubicBezTo>
                    <a:pt x="1085443" y="0"/>
                    <a:pt x="1108265" y="9453"/>
                    <a:pt x="1125092" y="26280"/>
                  </a:cubicBezTo>
                  <a:cubicBezTo>
                    <a:pt x="1141918" y="43106"/>
                    <a:pt x="1151372" y="65928"/>
                    <a:pt x="1151372" y="89725"/>
                  </a:cubicBezTo>
                  <a:lnTo>
                    <a:pt x="1151372" y="119709"/>
                  </a:lnTo>
                  <a:cubicBezTo>
                    <a:pt x="1151372" y="143506"/>
                    <a:pt x="1141918" y="166328"/>
                    <a:pt x="1125092" y="183154"/>
                  </a:cubicBezTo>
                  <a:cubicBezTo>
                    <a:pt x="1108265" y="199981"/>
                    <a:pt x="1085443" y="209434"/>
                    <a:pt x="1061647" y="209434"/>
                  </a:cubicBezTo>
                  <a:lnTo>
                    <a:pt x="89725" y="209434"/>
                  </a:lnTo>
                  <a:cubicBezTo>
                    <a:pt x="65928" y="209434"/>
                    <a:pt x="43106" y="199981"/>
                    <a:pt x="26280" y="183154"/>
                  </a:cubicBezTo>
                  <a:cubicBezTo>
                    <a:pt x="9453" y="166328"/>
                    <a:pt x="0" y="143506"/>
                    <a:pt x="0" y="119709"/>
                  </a:cubicBezTo>
                  <a:lnTo>
                    <a:pt x="0" y="89725"/>
                  </a:lnTo>
                  <a:cubicBezTo>
                    <a:pt x="0" y="65928"/>
                    <a:pt x="9453" y="43106"/>
                    <a:pt x="26280" y="26280"/>
                  </a:cubicBezTo>
                  <a:cubicBezTo>
                    <a:pt x="43106" y="9453"/>
                    <a:pt x="65928" y="0"/>
                    <a:pt x="8972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B6FF89">
                  <a:alpha val="24706"/>
                </a:srgbClr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151372" cy="247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413650" y="4927005"/>
            <a:ext cx="17114433" cy="827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0"/>
              </a:lnSpc>
            </a:pPr>
            <a:r>
              <a:rPr lang="en-US" sz="2900" spc="-72">
                <a:solidFill>
                  <a:srgbClr val="FFFFFF"/>
                </a:solidFill>
                <a:latin typeface="Poppins Bold"/>
              </a:rPr>
              <a:t>Wallbox 1                                                7.4  AC                                                 78Kw/H                                           10.5 horas</a:t>
            </a:r>
          </a:p>
          <a:p>
            <a:pPr algn="ctr">
              <a:lnSpc>
                <a:spcPts val="3190"/>
              </a:lnSpc>
            </a:pPr>
            <a:endParaRPr lang="en-US" sz="2900" spc="-72">
              <a:solidFill>
                <a:srgbClr val="FFFFFF"/>
              </a:solidFill>
              <a:latin typeface="Poppins Bold"/>
            </a:endParaRPr>
          </a:p>
        </p:txBody>
      </p:sp>
      <p:grpSp>
        <p:nvGrpSpPr>
          <p:cNvPr id="27" name="Group 27"/>
          <p:cNvGrpSpPr/>
          <p:nvPr/>
        </p:nvGrpSpPr>
        <p:grpSpPr>
          <a:xfrm>
            <a:off x="161491" y="5693858"/>
            <a:ext cx="18033148" cy="848667"/>
            <a:chOff x="0" y="0"/>
            <a:chExt cx="4718248" cy="22204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718248" cy="222048"/>
            </a:xfrm>
            <a:custGeom>
              <a:avLst/>
              <a:gdLst/>
              <a:ahLst/>
              <a:cxnLst/>
              <a:rect l="l" t="t" r="r" b="b"/>
              <a:pathLst>
                <a:path w="4718248" h="222048">
                  <a:moveTo>
                    <a:pt x="21895" y="0"/>
                  </a:moveTo>
                  <a:lnTo>
                    <a:pt x="4696352" y="0"/>
                  </a:lnTo>
                  <a:cubicBezTo>
                    <a:pt x="4708445" y="0"/>
                    <a:pt x="4718248" y="9803"/>
                    <a:pt x="4718248" y="21895"/>
                  </a:cubicBezTo>
                  <a:lnTo>
                    <a:pt x="4718248" y="200153"/>
                  </a:lnTo>
                  <a:cubicBezTo>
                    <a:pt x="4718248" y="212245"/>
                    <a:pt x="4708445" y="222048"/>
                    <a:pt x="4696352" y="222048"/>
                  </a:cubicBezTo>
                  <a:lnTo>
                    <a:pt x="21895" y="222048"/>
                  </a:lnTo>
                  <a:cubicBezTo>
                    <a:pt x="9803" y="222048"/>
                    <a:pt x="0" y="212245"/>
                    <a:pt x="0" y="200153"/>
                  </a:cubicBezTo>
                  <a:lnTo>
                    <a:pt x="0" y="21895"/>
                  </a:lnTo>
                  <a:cubicBezTo>
                    <a:pt x="0" y="9803"/>
                    <a:pt x="9803" y="0"/>
                    <a:pt x="218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B6FF89">
                  <a:alpha val="24706"/>
                </a:srgbClr>
              </a:solidFill>
              <a:prstDash val="solid"/>
              <a:round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4718248" cy="2601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254852" y="5928072"/>
            <a:ext cx="17114433" cy="827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0"/>
              </a:lnSpc>
            </a:pPr>
            <a:r>
              <a:rPr lang="en-US" sz="2900" spc="-72">
                <a:solidFill>
                  <a:srgbClr val="FFFFFF"/>
                </a:solidFill>
                <a:latin typeface="Poppins Bold"/>
              </a:rPr>
              <a:t>Wallbox 2                                                  11 AC                                                     78Kw/H                                           7 horas</a:t>
            </a:r>
          </a:p>
          <a:p>
            <a:pPr algn="ctr">
              <a:lnSpc>
                <a:spcPts val="3190"/>
              </a:lnSpc>
            </a:pPr>
            <a:endParaRPr lang="en-US" sz="2900" spc="-72">
              <a:solidFill>
                <a:srgbClr val="FFFFFF"/>
              </a:solidFill>
              <a:latin typeface="Poppins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-419911" y="6926927"/>
            <a:ext cx="18327211" cy="827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0"/>
              </a:lnSpc>
            </a:pPr>
            <a:r>
              <a:rPr lang="en-US" sz="2900" spc="-72">
                <a:solidFill>
                  <a:srgbClr val="FFFFFF"/>
                </a:solidFill>
                <a:latin typeface="Poppins Bold"/>
              </a:rPr>
              <a:t>Fast Charge 1                                        24 DC                                                       78Kw/H                                           3.2 horas</a:t>
            </a:r>
          </a:p>
          <a:p>
            <a:pPr algn="ctr">
              <a:lnSpc>
                <a:spcPts val="3190"/>
              </a:lnSpc>
            </a:pPr>
            <a:endParaRPr lang="en-US" sz="2900" spc="-72">
              <a:solidFill>
                <a:srgbClr val="FFFFFF"/>
              </a:solidFill>
              <a:latin typeface="Poppins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-419911" y="8021032"/>
            <a:ext cx="18327211" cy="827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0"/>
              </a:lnSpc>
            </a:pPr>
            <a:r>
              <a:rPr lang="en-US" sz="2900" spc="-72">
                <a:solidFill>
                  <a:srgbClr val="FFFFFF"/>
                </a:solidFill>
                <a:latin typeface="Poppins Bold"/>
              </a:rPr>
              <a:t>Fast Charge 2                                      60 DC                                                       78Kw/H                                           1.5  horas</a:t>
            </a:r>
          </a:p>
          <a:p>
            <a:pPr algn="ctr">
              <a:lnSpc>
                <a:spcPts val="3190"/>
              </a:lnSpc>
            </a:pPr>
            <a:endParaRPr lang="en-US" sz="2900" spc="-72">
              <a:solidFill>
                <a:srgbClr val="FFFFFF"/>
              </a:solidFill>
              <a:latin typeface="Poppins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-117109" y="9115137"/>
            <a:ext cx="18327211" cy="827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0"/>
              </a:lnSpc>
            </a:pPr>
            <a:r>
              <a:rPr lang="en-US" sz="2900" spc="-72">
                <a:solidFill>
                  <a:srgbClr val="FFFFFF"/>
                </a:solidFill>
                <a:latin typeface="Poppins Bold"/>
              </a:rPr>
              <a:t>Fast Charge 3                                    150 DC                                                       78Kw/H                                           35 minutos</a:t>
            </a:r>
          </a:p>
          <a:p>
            <a:pPr algn="ctr">
              <a:lnSpc>
                <a:spcPts val="3190"/>
              </a:lnSpc>
            </a:pPr>
            <a:endParaRPr lang="en-US" sz="2900" spc="-72">
              <a:solidFill>
                <a:srgbClr val="FFFFFF"/>
              </a:solidFill>
              <a:latin typeface="Poppins Bold"/>
            </a:endParaRPr>
          </a:p>
        </p:txBody>
      </p:sp>
      <p:grpSp>
        <p:nvGrpSpPr>
          <p:cNvPr id="34" name="Group 34"/>
          <p:cNvGrpSpPr/>
          <p:nvPr/>
        </p:nvGrpSpPr>
        <p:grpSpPr>
          <a:xfrm>
            <a:off x="147031" y="4664216"/>
            <a:ext cx="18033148" cy="848667"/>
            <a:chOff x="0" y="0"/>
            <a:chExt cx="4718248" cy="22204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718248" cy="222048"/>
            </a:xfrm>
            <a:custGeom>
              <a:avLst/>
              <a:gdLst/>
              <a:ahLst/>
              <a:cxnLst/>
              <a:rect l="l" t="t" r="r" b="b"/>
              <a:pathLst>
                <a:path w="4718248" h="222048">
                  <a:moveTo>
                    <a:pt x="21895" y="0"/>
                  </a:moveTo>
                  <a:lnTo>
                    <a:pt x="4696352" y="0"/>
                  </a:lnTo>
                  <a:cubicBezTo>
                    <a:pt x="4708445" y="0"/>
                    <a:pt x="4718248" y="9803"/>
                    <a:pt x="4718248" y="21895"/>
                  </a:cubicBezTo>
                  <a:lnTo>
                    <a:pt x="4718248" y="200153"/>
                  </a:lnTo>
                  <a:cubicBezTo>
                    <a:pt x="4718248" y="212245"/>
                    <a:pt x="4708445" y="222048"/>
                    <a:pt x="4696352" y="222048"/>
                  </a:cubicBezTo>
                  <a:lnTo>
                    <a:pt x="21895" y="222048"/>
                  </a:lnTo>
                  <a:cubicBezTo>
                    <a:pt x="9803" y="222048"/>
                    <a:pt x="0" y="212245"/>
                    <a:pt x="0" y="200153"/>
                  </a:cubicBezTo>
                  <a:lnTo>
                    <a:pt x="0" y="21895"/>
                  </a:lnTo>
                  <a:cubicBezTo>
                    <a:pt x="0" y="9803"/>
                    <a:pt x="9803" y="0"/>
                    <a:pt x="218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B6FF89">
                  <a:alpha val="24706"/>
                </a:srgbClr>
              </a:solidFill>
              <a:prstDash val="solid"/>
              <a:round/>
            </a:ln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4718248" cy="2601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76953" y="8886537"/>
            <a:ext cx="18033148" cy="848667"/>
            <a:chOff x="0" y="0"/>
            <a:chExt cx="4718248" cy="222048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4718248" cy="222048"/>
            </a:xfrm>
            <a:custGeom>
              <a:avLst/>
              <a:gdLst/>
              <a:ahLst/>
              <a:cxnLst/>
              <a:rect l="l" t="t" r="r" b="b"/>
              <a:pathLst>
                <a:path w="4718248" h="222048">
                  <a:moveTo>
                    <a:pt x="21895" y="0"/>
                  </a:moveTo>
                  <a:lnTo>
                    <a:pt x="4696352" y="0"/>
                  </a:lnTo>
                  <a:cubicBezTo>
                    <a:pt x="4708445" y="0"/>
                    <a:pt x="4718248" y="9803"/>
                    <a:pt x="4718248" y="21895"/>
                  </a:cubicBezTo>
                  <a:lnTo>
                    <a:pt x="4718248" y="200153"/>
                  </a:lnTo>
                  <a:cubicBezTo>
                    <a:pt x="4718248" y="212245"/>
                    <a:pt x="4708445" y="222048"/>
                    <a:pt x="4696352" y="222048"/>
                  </a:cubicBezTo>
                  <a:lnTo>
                    <a:pt x="21895" y="222048"/>
                  </a:lnTo>
                  <a:cubicBezTo>
                    <a:pt x="9803" y="222048"/>
                    <a:pt x="0" y="212245"/>
                    <a:pt x="0" y="200153"/>
                  </a:cubicBezTo>
                  <a:lnTo>
                    <a:pt x="0" y="21895"/>
                  </a:lnTo>
                  <a:cubicBezTo>
                    <a:pt x="0" y="9803"/>
                    <a:pt x="9803" y="0"/>
                    <a:pt x="218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B6FF89">
                  <a:alpha val="24706"/>
                </a:srgbClr>
              </a:solidFill>
              <a:prstDash val="solid"/>
              <a:round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4718248" cy="2601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86478" y="6723500"/>
            <a:ext cx="18033148" cy="848667"/>
            <a:chOff x="0" y="0"/>
            <a:chExt cx="4718248" cy="222048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4718248" cy="222048"/>
            </a:xfrm>
            <a:custGeom>
              <a:avLst/>
              <a:gdLst/>
              <a:ahLst/>
              <a:cxnLst/>
              <a:rect l="l" t="t" r="r" b="b"/>
              <a:pathLst>
                <a:path w="4718248" h="222048">
                  <a:moveTo>
                    <a:pt x="21895" y="0"/>
                  </a:moveTo>
                  <a:lnTo>
                    <a:pt x="4696352" y="0"/>
                  </a:lnTo>
                  <a:cubicBezTo>
                    <a:pt x="4708445" y="0"/>
                    <a:pt x="4718248" y="9803"/>
                    <a:pt x="4718248" y="21895"/>
                  </a:cubicBezTo>
                  <a:lnTo>
                    <a:pt x="4718248" y="200153"/>
                  </a:lnTo>
                  <a:cubicBezTo>
                    <a:pt x="4718248" y="212245"/>
                    <a:pt x="4708445" y="222048"/>
                    <a:pt x="4696352" y="222048"/>
                  </a:cubicBezTo>
                  <a:lnTo>
                    <a:pt x="21895" y="222048"/>
                  </a:lnTo>
                  <a:cubicBezTo>
                    <a:pt x="9803" y="222048"/>
                    <a:pt x="0" y="212245"/>
                    <a:pt x="0" y="200153"/>
                  </a:cubicBezTo>
                  <a:lnTo>
                    <a:pt x="0" y="21895"/>
                  </a:lnTo>
                  <a:cubicBezTo>
                    <a:pt x="0" y="9803"/>
                    <a:pt x="9803" y="0"/>
                    <a:pt x="218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B6FF89">
                  <a:alpha val="24706"/>
                </a:srgbClr>
              </a:solidFill>
              <a:prstDash val="solid"/>
              <a:round/>
            </a:ln>
          </p:spPr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4718248" cy="2601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86478" y="7792432"/>
            <a:ext cx="18033148" cy="848667"/>
            <a:chOff x="0" y="0"/>
            <a:chExt cx="4718248" cy="222048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4718248" cy="222048"/>
            </a:xfrm>
            <a:custGeom>
              <a:avLst/>
              <a:gdLst/>
              <a:ahLst/>
              <a:cxnLst/>
              <a:rect l="l" t="t" r="r" b="b"/>
              <a:pathLst>
                <a:path w="4718248" h="222048">
                  <a:moveTo>
                    <a:pt x="21895" y="0"/>
                  </a:moveTo>
                  <a:lnTo>
                    <a:pt x="4696352" y="0"/>
                  </a:lnTo>
                  <a:cubicBezTo>
                    <a:pt x="4708445" y="0"/>
                    <a:pt x="4718248" y="9803"/>
                    <a:pt x="4718248" y="21895"/>
                  </a:cubicBezTo>
                  <a:lnTo>
                    <a:pt x="4718248" y="200153"/>
                  </a:lnTo>
                  <a:cubicBezTo>
                    <a:pt x="4718248" y="212245"/>
                    <a:pt x="4708445" y="222048"/>
                    <a:pt x="4696352" y="222048"/>
                  </a:cubicBezTo>
                  <a:lnTo>
                    <a:pt x="21895" y="222048"/>
                  </a:lnTo>
                  <a:cubicBezTo>
                    <a:pt x="9803" y="222048"/>
                    <a:pt x="0" y="212245"/>
                    <a:pt x="0" y="200153"/>
                  </a:cubicBezTo>
                  <a:lnTo>
                    <a:pt x="0" y="21895"/>
                  </a:lnTo>
                  <a:cubicBezTo>
                    <a:pt x="0" y="9803"/>
                    <a:pt x="9803" y="0"/>
                    <a:pt x="218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B6FF89">
                  <a:alpha val="24706"/>
                </a:srgbClr>
              </a:solidFill>
              <a:prstDash val="solid"/>
              <a:round/>
            </a:ln>
          </p:spPr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4718248" cy="2601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8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0083592" y="-722485"/>
            <a:ext cx="14351417" cy="14351417"/>
          </a:xfrm>
          <a:custGeom>
            <a:avLst/>
            <a:gdLst/>
            <a:ahLst/>
            <a:cxnLst/>
            <a:rect l="l" t="t" r="r" b="b"/>
            <a:pathLst>
              <a:path w="14351417" h="14351417">
                <a:moveTo>
                  <a:pt x="0" y="0"/>
                </a:moveTo>
                <a:lnTo>
                  <a:pt x="14351416" y="0"/>
                </a:lnTo>
                <a:lnTo>
                  <a:pt x="14351416" y="14351417"/>
                </a:lnTo>
                <a:lnTo>
                  <a:pt x="0" y="143514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715099">
            <a:off x="-3315881" y="-1065342"/>
            <a:ext cx="13733227" cy="13733227"/>
          </a:xfrm>
          <a:custGeom>
            <a:avLst/>
            <a:gdLst/>
            <a:ahLst/>
            <a:cxnLst/>
            <a:rect l="l" t="t" r="r" b="b"/>
            <a:pathLst>
              <a:path w="13733227" h="13733227">
                <a:moveTo>
                  <a:pt x="0" y="0"/>
                </a:moveTo>
                <a:lnTo>
                  <a:pt x="13733226" y="0"/>
                </a:lnTo>
                <a:lnTo>
                  <a:pt x="13733226" y="13733227"/>
                </a:lnTo>
                <a:lnTo>
                  <a:pt x="0" y="137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9981" y="3015781"/>
            <a:ext cx="4333364" cy="6684150"/>
          </a:xfrm>
          <a:custGeom>
            <a:avLst/>
            <a:gdLst/>
            <a:ahLst/>
            <a:cxnLst/>
            <a:rect l="l" t="t" r="r" b="b"/>
            <a:pathLst>
              <a:path w="4333364" h="6684150">
                <a:moveTo>
                  <a:pt x="0" y="0"/>
                </a:moveTo>
                <a:lnTo>
                  <a:pt x="4333365" y="0"/>
                </a:lnTo>
                <a:lnTo>
                  <a:pt x="4333365" y="6684150"/>
                </a:lnTo>
                <a:lnTo>
                  <a:pt x="0" y="66841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394" r="-167" b="-1196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803371" y="3036540"/>
            <a:ext cx="4340629" cy="6621875"/>
          </a:xfrm>
          <a:custGeom>
            <a:avLst/>
            <a:gdLst/>
            <a:ahLst/>
            <a:cxnLst/>
            <a:rect l="l" t="t" r="r" b="b"/>
            <a:pathLst>
              <a:path w="4340629" h="6621875">
                <a:moveTo>
                  <a:pt x="0" y="0"/>
                </a:moveTo>
                <a:lnTo>
                  <a:pt x="4340629" y="0"/>
                </a:lnTo>
                <a:lnTo>
                  <a:pt x="4340629" y="6621875"/>
                </a:lnTo>
                <a:lnTo>
                  <a:pt x="0" y="66218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469" b="-497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31517" y="3026104"/>
            <a:ext cx="4340629" cy="6632310"/>
          </a:xfrm>
          <a:custGeom>
            <a:avLst/>
            <a:gdLst/>
            <a:ahLst/>
            <a:cxnLst/>
            <a:rect l="l" t="t" r="r" b="b"/>
            <a:pathLst>
              <a:path w="4340629" h="6632310">
                <a:moveTo>
                  <a:pt x="0" y="0"/>
                </a:moveTo>
                <a:lnTo>
                  <a:pt x="4340630" y="0"/>
                </a:lnTo>
                <a:lnTo>
                  <a:pt x="4340630" y="6632311"/>
                </a:lnTo>
                <a:lnTo>
                  <a:pt x="0" y="66323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626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81697" y="3036540"/>
            <a:ext cx="4027096" cy="6621875"/>
          </a:xfrm>
          <a:custGeom>
            <a:avLst/>
            <a:gdLst/>
            <a:ahLst/>
            <a:cxnLst/>
            <a:rect l="l" t="t" r="r" b="b"/>
            <a:pathLst>
              <a:path w="4027096" h="6621875">
                <a:moveTo>
                  <a:pt x="0" y="0"/>
                </a:moveTo>
                <a:lnTo>
                  <a:pt x="4027096" y="0"/>
                </a:lnTo>
                <a:lnTo>
                  <a:pt x="4027096" y="6621875"/>
                </a:lnTo>
                <a:lnTo>
                  <a:pt x="0" y="66218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25" t="-1624" r="-30644" b="-481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436664" y="1689839"/>
            <a:ext cx="12750187" cy="92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0"/>
              </a:lnSpc>
            </a:pPr>
            <a:r>
              <a:rPr lang="en-US" sz="6100" spc="-152">
                <a:solidFill>
                  <a:srgbClr val="FFFFFF"/>
                </a:solidFill>
                <a:latin typeface="Poppins Bold"/>
              </a:rPr>
              <a:t>Imagens instalações </a:t>
            </a:r>
          </a:p>
        </p:txBody>
      </p:sp>
      <p:sp>
        <p:nvSpPr>
          <p:cNvPr id="9" name="Freeform 9"/>
          <p:cNvSpPr/>
          <p:nvPr/>
        </p:nvSpPr>
        <p:spPr>
          <a:xfrm>
            <a:off x="413650" y="-37183"/>
            <a:ext cx="3751002" cy="2652223"/>
          </a:xfrm>
          <a:custGeom>
            <a:avLst/>
            <a:gdLst/>
            <a:ahLst/>
            <a:cxnLst/>
            <a:rect l="l" t="t" r="r" b="b"/>
            <a:pathLst>
              <a:path w="3751002" h="2652223">
                <a:moveTo>
                  <a:pt x="0" y="0"/>
                </a:moveTo>
                <a:lnTo>
                  <a:pt x="3751002" y="0"/>
                </a:lnTo>
                <a:lnTo>
                  <a:pt x="3751002" y="2652223"/>
                </a:lnTo>
                <a:lnTo>
                  <a:pt x="0" y="26522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8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2678145" y="-2219222"/>
            <a:ext cx="9282224" cy="9282224"/>
          </a:xfrm>
          <a:custGeom>
            <a:avLst/>
            <a:gdLst/>
            <a:ahLst/>
            <a:cxnLst/>
            <a:rect l="l" t="t" r="r" b="b"/>
            <a:pathLst>
              <a:path w="9282224" h="9282224">
                <a:moveTo>
                  <a:pt x="0" y="0"/>
                </a:moveTo>
                <a:lnTo>
                  <a:pt x="9282224" y="0"/>
                </a:lnTo>
                <a:lnTo>
                  <a:pt x="9282224" y="9282224"/>
                </a:lnTo>
                <a:lnTo>
                  <a:pt x="0" y="928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544051" y="1959293"/>
            <a:ext cx="13918881" cy="925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09"/>
              </a:lnSpc>
            </a:pPr>
            <a:r>
              <a:rPr lang="en-US" sz="6099" spc="-152">
                <a:solidFill>
                  <a:srgbClr val="FFFFFF"/>
                </a:solidFill>
                <a:latin typeface="Poppins Ultra-Bold"/>
              </a:rPr>
              <a:t>Imagem de instalações incorretas </a:t>
            </a:r>
          </a:p>
        </p:txBody>
      </p:sp>
      <p:sp>
        <p:nvSpPr>
          <p:cNvPr id="4" name="Freeform 4"/>
          <p:cNvSpPr/>
          <p:nvPr/>
        </p:nvSpPr>
        <p:spPr>
          <a:xfrm>
            <a:off x="2256661" y="7602881"/>
            <a:ext cx="4740518" cy="4740518"/>
          </a:xfrm>
          <a:custGeom>
            <a:avLst/>
            <a:gdLst/>
            <a:ahLst/>
            <a:cxnLst/>
            <a:rect l="l" t="t" r="r" b="b"/>
            <a:pathLst>
              <a:path w="4740518" h="4740518">
                <a:moveTo>
                  <a:pt x="0" y="0"/>
                </a:moveTo>
                <a:lnTo>
                  <a:pt x="4740518" y="0"/>
                </a:lnTo>
                <a:lnTo>
                  <a:pt x="4740518" y="4740518"/>
                </a:lnTo>
                <a:lnTo>
                  <a:pt x="0" y="47405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3650" y="-37183"/>
            <a:ext cx="3751002" cy="2652223"/>
          </a:xfrm>
          <a:custGeom>
            <a:avLst/>
            <a:gdLst/>
            <a:ahLst/>
            <a:cxnLst/>
            <a:rect l="l" t="t" r="r" b="b"/>
            <a:pathLst>
              <a:path w="3751002" h="2652223">
                <a:moveTo>
                  <a:pt x="0" y="0"/>
                </a:moveTo>
                <a:lnTo>
                  <a:pt x="3751002" y="0"/>
                </a:lnTo>
                <a:lnTo>
                  <a:pt x="3751002" y="2652223"/>
                </a:lnTo>
                <a:lnTo>
                  <a:pt x="0" y="26522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91007" y="3394076"/>
            <a:ext cx="3654963" cy="6071807"/>
          </a:xfrm>
          <a:custGeom>
            <a:avLst/>
            <a:gdLst/>
            <a:ahLst/>
            <a:cxnLst/>
            <a:rect l="l" t="t" r="r" b="b"/>
            <a:pathLst>
              <a:path w="3654963" h="6071807">
                <a:moveTo>
                  <a:pt x="0" y="0"/>
                </a:moveTo>
                <a:lnTo>
                  <a:pt x="3654963" y="0"/>
                </a:lnTo>
                <a:lnTo>
                  <a:pt x="3654963" y="6071806"/>
                </a:lnTo>
                <a:lnTo>
                  <a:pt x="0" y="60718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459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007728" y="3383062"/>
            <a:ext cx="3902547" cy="6082820"/>
          </a:xfrm>
          <a:custGeom>
            <a:avLst/>
            <a:gdLst/>
            <a:ahLst/>
            <a:cxnLst/>
            <a:rect l="l" t="t" r="r" b="b"/>
            <a:pathLst>
              <a:path w="3902547" h="6082820">
                <a:moveTo>
                  <a:pt x="0" y="0"/>
                </a:moveTo>
                <a:lnTo>
                  <a:pt x="3902547" y="0"/>
                </a:lnTo>
                <a:lnTo>
                  <a:pt x="3902547" y="6082820"/>
                </a:lnTo>
                <a:lnTo>
                  <a:pt x="0" y="60828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562" r="-1133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258300" y="3383062"/>
            <a:ext cx="3923770" cy="6082820"/>
          </a:xfrm>
          <a:custGeom>
            <a:avLst/>
            <a:gdLst/>
            <a:ahLst/>
            <a:cxnLst/>
            <a:rect l="l" t="t" r="r" b="b"/>
            <a:pathLst>
              <a:path w="3923770" h="6082820">
                <a:moveTo>
                  <a:pt x="0" y="0"/>
                </a:moveTo>
                <a:lnTo>
                  <a:pt x="3923770" y="0"/>
                </a:lnTo>
                <a:lnTo>
                  <a:pt x="3923770" y="6082820"/>
                </a:lnTo>
                <a:lnTo>
                  <a:pt x="0" y="60828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626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448122" y="3383062"/>
            <a:ext cx="3944528" cy="6082820"/>
          </a:xfrm>
          <a:custGeom>
            <a:avLst/>
            <a:gdLst/>
            <a:ahLst/>
            <a:cxnLst/>
            <a:rect l="l" t="t" r="r" b="b"/>
            <a:pathLst>
              <a:path w="3944528" h="6082820">
                <a:moveTo>
                  <a:pt x="0" y="0"/>
                </a:moveTo>
                <a:lnTo>
                  <a:pt x="3944528" y="0"/>
                </a:lnTo>
                <a:lnTo>
                  <a:pt x="3944528" y="6082820"/>
                </a:lnTo>
                <a:lnTo>
                  <a:pt x="0" y="60828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5656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637</Words>
  <Application>Microsoft Macintosh PowerPoint</Application>
  <PresentationFormat>Personalizar</PresentationFormat>
  <Paragraphs>68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21" baseType="lpstr">
      <vt:lpstr>Poppins Bold</vt:lpstr>
      <vt:lpstr>Poppins Bold Italics</vt:lpstr>
      <vt:lpstr>Arial</vt:lpstr>
      <vt:lpstr>Poppins Semi-Bold</vt:lpstr>
      <vt:lpstr>Calibri</vt:lpstr>
      <vt:lpstr>Poppins Ultra-Bold Italics</vt:lpstr>
      <vt:lpstr>Poppins Ultra-Bold</vt:lpstr>
      <vt:lpstr>Poppins</vt:lpstr>
      <vt:lpstr>Open Sans Extra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tecnológica azul de dashboards e relatórios financeiro</dc:title>
  <cp:lastModifiedBy>Marcio Luis Silva</cp:lastModifiedBy>
  <cp:revision>2</cp:revision>
  <dcterms:created xsi:type="dcterms:W3CDTF">2006-08-16T00:00:00Z</dcterms:created>
  <dcterms:modified xsi:type="dcterms:W3CDTF">2024-05-04T18:23:53Z</dcterms:modified>
  <dc:identifier>DAGERpAMjs4</dc:identifier>
</cp:coreProperties>
</file>